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3">
  <p:sldMasterIdLst>
    <p:sldMasterId id="2147483888" r:id="rId4"/>
  </p:sldMasterIdLst>
  <p:notesMasterIdLst>
    <p:notesMasterId r:id="rId26"/>
  </p:notesMasterIdLst>
  <p:sldIdLst>
    <p:sldId id="256" r:id="rId5"/>
    <p:sldId id="257" r:id="rId6"/>
    <p:sldId id="258" r:id="rId7"/>
    <p:sldId id="288" r:id="rId8"/>
    <p:sldId id="260" r:id="rId9"/>
    <p:sldId id="292" r:id="rId10"/>
    <p:sldId id="285" r:id="rId11"/>
    <p:sldId id="312" r:id="rId12"/>
    <p:sldId id="293" r:id="rId13"/>
    <p:sldId id="295" r:id="rId14"/>
    <p:sldId id="299" r:id="rId15"/>
    <p:sldId id="301" r:id="rId16"/>
    <p:sldId id="303" r:id="rId17"/>
    <p:sldId id="304" r:id="rId18"/>
    <p:sldId id="305" r:id="rId19"/>
    <p:sldId id="308" r:id="rId20"/>
    <p:sldId id="309" r:id="rId21"/>
    <p:sldId id="317" r:id="rId22"/>
    <p:sldId id="316" r:id="rId23"/>
    <p:sldId id="310" r:id="rId24"/>
    <p:sldId id="31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guide id="3" orient="horz" pos="777" userDrawn="1">
          <p15:clr>
            <a:srgbClr val="A4A3A4"/>
          </p15:clr>
        </p15:guide>
        <p15:guide id="4" orient="horz" pos="157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CC9030-A921-8244-64CA-5EF4EE877C58}" name="Keitumetse Mabusela" initials="KM" userId="S::Keitumetse.Mabusela@Treasury.gov.za::eda080b3-b597-4f5e-afd9-d548064253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00" autoAdjust="0"/>
    <p:restoredTop sz="94650"/>
  </p:normalViewPr>
  <p:slideViewPr>
    <p:cSldViewPr snapToGrid="0" snapToObjects="1">
      <p:cViewPr varScale="1">
        <p:scale>
          <a:sx n="79" d="100"/>
          <a:sy n="79" d="100"/>
        </p:scale>
        <p:origin x="1070" y="43"/>
      </p:cViewPr>
      <p:guideLst>
        <p:guide orient="horz" pos="1049"/>
        <p:guide pos="2880"/>
        <p:guide orient="horz" pos="777"/>
        <p:guide orient="horz" pos="15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7/29/2025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FB59C04-44A4-CF4D-BCCF-91B0EC4D587F}" type="datetime1">
              <a:rPr lang="en-ZA" smtClean="0"/>
              <a:t>2025/07/29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931FB4-306C-B14F-9DF4-0FD9AB22B8E7}" type="datetime1">
              <a:rPr lang="en-ZA" smtClean="0"/>
              <a:t>2025/07/29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189B79-E675-C345-883A-F23F764B154F}" type="datetime1">
              <a:rPr lang="en-ZA" smtClean="0"/>
              <a:t>2025/07/29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288099" y="620038"/>
            <a:ext cx="8536487" cy="945715"/>
          </a:xfrm>
        </p:spPr>
        <p:txBody>
          <a:bodyPr>
            <a:normAutofit/>
          </a:bodyPr>
          <a:lstStyle>
            <a:lvl1pPr>
              <a:lnSpc>
                <a:spcPts val="3000"/>
              </a:lnSpc>
              <a:defRPr sz="3500" b="1"/>
            </a:lvl1pPr>
          </a:lstStyle>
          <a:p>
            <a:r>
              <a:rPr lang="en-US" dirty="0"/>
              <a:t>HEADING GOES HERE NATIONAL TREASURY NATIONAL HEADINGGOES HERE NATIONAL</a:t>
            </a:r>
          </a:p>
        </p:txBody>
      </p:sp>
      <p:sp>
        <p:nvSpPr>
          <p:cNvPr id="3" name="Content Placeholder 2"/>
          <p:cNvSpPr>
            <a:spLocks noGrp="1"/>
          </p:cNvSpPr>
          <p:nvPr>
            <p:ph idx="1"/>
          </p:nvPr>
        </p:nvSpPr>
        <p:spPr>
          <a:xfrm>
            <a:off x="288099" y="1825624"/>
            <a:ext cx="8536487" cy="48216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8321841" y="0"/>
            <a:ext cx="405063" cy="40907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2025/07/29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AFC8E3-AC9B-484F-A89A-11D48F91BD50}" type="datetime1">
              <a:rPr lang="en-ZA" smtClean="0"/>
              <a:t>2025/07/29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73CD7-1148-2F44-B63B-DE7490027093}" type="datetime1">
              <a:rPr lang="en-ZA" smtClean="0"/>
              <a:t>2025/07/29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D0C203-3373-6B42-997B-6A5702094014}" type="datetime1">
              <a:rPr lang="en-ZA" smtClean="0"/>
              <a:t>2025/07/29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2025/07/29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2025/07/29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2025/07/29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C71792E-29FB-8649-BB25-70B41D2B30B2}" type="datetime1">
              <a:rPr lang="en-ZA" smtClean="0"/>
              <a:t>2025/07/29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70217658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eams.microsoft.com/l/meetup-join/19%3ameeting_ZTQ3OWE3NjktMTkwMy00YTIwLTg4NzYtODM4YTBkYmM5YjJl%40thread.v2/0?context=%7b%22Tid%22%3a%221a45348f-02b4-4f9a-a7a8-7786f6dd3245%22%2c%22Oid%22%3a%22fecaed59-9d59-4f08-b44d-73035874a4f4%22%7d"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etenders.gov.za/" TargetMode="External"/><Relationship Id="rId2" Type="http://schemas.openxmlformats.org/officeDocument/2006/relationships/hyperlink" Target="http://www.treasury.gov.za/divisions/ocpo/ostb/CurrentTender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rcRect/>
          <a:stretch/>
        </p:blipFill>
        <p:spPr>
          <a:xfrm>
            <a:off x="326895" y="366225"/>
            <a:ext cx="9125474" cy="6491775"/>
          </a:xfrm>
          <a:prstGeom prst="rect">
            <a:avLst/>
          </a:prstGeom>
        </p:spPr>
      </p:pic>
      <p:sp>
        <p:nvSpPr>
          <p:cNvPr id="2" name="Title 1"/>
          <p:cNvSpPr>
            <a:spLocks noGrp="1"/>
          </p:cNvSpPr>
          <p:nvPr>
            <p:ph type="ctrTitle"/>
          </p:nvPr>
        </p:nvSpPr>
        <p:spPr>
          <a:xfrm>
            <a:off x="1447799" y="1141629"/>
            <a:ext cx="4391025" cy="554006"/>
          </a:xfrm>
        </p:spPr>
        <p:txBody>
          <a:bodyPr lIns="0" tIns="0" anchor="b">
            <a:normAutofit/>
          </a:bodyPr>
          <a:lstStyle/>
          <a:p>
            <a:pPr algn="r">
              <a:lnSpc>
                <a:spcPts val="3600"/>
              </a:lnSpc>
            </a:pPr>
            <a:r>
              <a:rPr lang="en-US" sz="2400" b="1" cap="all" dirty="0">
                <a:solidFill>
                  <a:schemeClr val="bg1"/>
                </a:solidFill>
                <a:latin typeface="+mn-lt"/>
              </a:rPr>
              <a:t>BRIEFING SESSION PRESENTATION</a:t>
            </a:r>
          </a:p>
        </p:txBody>
      </p:sp>
      <p:sp>
        <p:nvSpPr>
          <p:cNvPr id="3" name="Subtitle 2"/>
          <p:cNvSpPr>
            <a:spLocks noGrp="1"/>
          </p:cNvSpPr>
          <p:nvPr>
            <p:ph type="subTitle" idx="1"/>
          </p:nvPr>
        </p:nvSpPr>
        <p:spPr>
          <a:xfrm>
            <a:off x="1258092" y="2863459"/>
            <a:ext cx="4503260" cy="1088648"/>
          </a:xfrm>
        </p:spPr>
        <p:txBody>
          <a:bodyPr>
            <a:normAutofit fontScale="55000" lnSpcReduction="20000"/>
          </a:bodyPr>
          <a:lstStyle/>
          <a:p>
            <a:pPr algn="l">
              <a:lnSpc>
                <a:spcPct val="150000"/>
              </a:lnSpc>
              <a:spcBef>
                <a:spcPts val="600"/>
              </a:spcBef>
              <a:spcAft>
                <a:spcPts val="600"/>
              </a:spcAft>
              <a:tabLst>
                <a:tab pos="1428750" algn="l"/>
              </a:tabLst>
            </a:pPr>
            <a:r>
              <a:rPr lang="en-ZA" sz="2200" b="1" dirty="0">
                <a:solidFill>
                  <a:schemeClr val="bg1"/>
                </a:solidFill>
                <a:latin typeface="Arial Narrow" panose="020B0606020202030204" pitchFamily="34" charset="0"/>
                <a:ea typeface="Calibri" panose="020F0502020204030204" pitchFamily="34" charset="0"/>
                <a:cs typeface="Arial" panose="020B0604020202020204" pitchFamily="34" charset="0"/>
              </a:rPr>
              <a:t>RT55-1-2025:</a:t>
            </a:r>
            <a:r>
              <a:rPr lang="en-US" sz="2200" b="1" dirty="0">
                <a:solidFill>
                  <a:schemeClr val="bg1"/>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THERAPEUTIC REHABILITATION EQUIPMENT TO THE STATE FOR THE PERIOD OF SIXTY (60) MONTHS</a:t>
            </a:r>
          </a:p>
          <a:p>
            <a:pPr algn="l">
              <a:lnSpc>
                <a:spcPct val="150000"/>
              </a:lnSpc>
              <a:spcBef>
                <a:spcPts val="600"/>
              </a:spcBef>
              <a:spcAft>
                <a:spcPts val="600"/>
              </a:spcAft>
              <a:tabLst>
                <a:tab pos="1428750" algn="l"/>
              </a:tabLst>
            </a:pPr>
            <a:endParaRPr lang="en-US" sz="11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7060757" y="1135366"/>
            <a:ext cx="1956022" cy="1611275"/>
          </a:xfrm>
          <a:prstGeom prst="rect">
            <a:avLst/>
          </a:prstGeom>
          <a:noFill/>
        </p:spPr>
        <p:txBody>
          <a:bodyPr wrap="square" rtlCol="0">
            <a:spAutoFit/>
          </a:bodyPr>
          <a:lstStyle/>
          <a:p>
            <a:pPr algn="ctr">
              <a:lnSpc>
                <a:spcPts val="1720"/>
              </a:lnSpc>
            </a:pPr>
            <a:r>
              <a:rPr lang="en-US" sz="1400" dirty="0">
                <a:solidFill>
                  <a:schemeClr val="bg1"/>
                </a:solidFill>
              </a:rPr>
              <a:t> PRESENTED BY:</a:t>
            </a:r>
          </a:p>
          <a:p>
            <a:pPr algn="ctr">
              <a:lnSpc>
                <a:spcPts val="1720"/>
              </a:lnSpc>
            </a:pPr>
            <a:endParaRPr lang="en-US" sz="1400" dirty="0">
              <a:solidFill>
                <a:schemeClr val="bg1"/>
              </a:solidFill>
            </a:endParaRPr>
          </a:p>
          <a:p>
            <a:pPr algn="ctr">
              <a:lnSpc>
                <a:spcPts val="1720"/>
              </a:lnSpc>
            </a:pPr>
            <a:r>
              <a:rPr lang="en-US" sz="1400" b="1" dirty="0">
                <a:solidFill>
                  <a:schemeClr val="bg1"/>
                </a:solidFill>
              </a:rPr>
              <a:t> </a:t>
            </a:r>
            <a:r>
              <a:rPr lang="en-ZA" sz="1400" b="1" dirty="0">
                <a:solidFill>
                  <a:schemeClr val="bg1"/>
                </a:solidFill>
              </a:rPr>
              <a:t>Zanele Mkhwanazi</a:t>
            </a:r>
          </a:p>
          <a:p>
            <a:pPr algn="ctr">
              <a:lnSpc>
                <a:spcPts val="1720"/>
              </a:lnSpc>
            </a:pPr>
            <a:endParaRPr lang="en-US" sz="1400" b="1" dirty="0">
              <a:solidFill>
                <a:schemeClr val="bg1"/>
              </a:solidFill>
            </a:endParaRPr>
          </a:p>
          <a:p>
            <a:pPr algn="ctr">
              <a:lnSpc>
                <a:spcPts val="1720"/>
              </a:lnSpc>
            </a:pPr>
            <a:r>
              <a:rPr lang="en-US" sz="1400" i="1" dirty="0">
                <a:solidFill>
                  <a:schemeClr val="bg1"/>
                </a:solidFill>
              </a:rPr>
              <a:t>  Division: OCPO</a:t>
            </a:r>
          </a:p>
          <a:p>
            <a:pPr algn="ctr">
              <a:lnSpc>
                <a:spcPts val="1720"/>
              </a:lnSpc>
            </a:pPr>
            <a:endParaRPr lang="en-US" sz="1400" b="1" dirty="0">
              <a:solidFill>
                <a:schemeClr val="bg1"/>
              </a:solidFill>
            </a:endParaRPr>
          </a:p>
          <a:p>
            <a:pPr algn="ctr">
              <a:lnSpc>
                <a:spcPts val="1720"/>
              </a:lnSpc>
            </a:pPr>
            <a:r>
              <a:rPr lang="en-US" sz="1400" b="1" dirty="0">
                <a:solidFill>
                  <a:schemeClr val="bg1"/>
                </a:solidFill>
              </a:rPr>
              <a:t>  Date: 29 July @11H30</a:t>
            </a:r>
          </a:p>
        </p:txBody>
      </p:sp>
      <p:cxnSp>
        <p:nvCxnSpPr>
          <p:cNvPr id="5" name="Straight Connector 4">
            <a:extLst>
              <a:ext uri="{FF2B5EF4-FFF2-40B4-BE49-F238E27FC236}">
                <a16:creationId xmlns:a16="http://schemas.microsoft.com/office/drawing/2014/main" id="{9D9F83AA-C21B-CDF5-B3FD-3F106F516481}"/>
              </a:ext>
            </a:extLst>
          </p:cNvPr>
          <p:cNvCxnSpPr/>
          <p:nvPr/>
        </p:nvCxnSpPr>
        <p:spPr>
          <a:xfrm>
            <a:off x="7395099" y="194421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AAA77-FFC9-4ADF-8C6F-C1921807A02E}"/>
              </a:ext>
            </a:extLst>
          </p:cNvPr>
          <p:cNvSpPr>
            <a:spLocks noGrp="1"/>
          </p:cNvSpPr>
          <p:nvPr>
            <p:ph type="title"/>
          </p:nvPr>
        </p:nvSpPr>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sz="2000" dirty="0"/>
          </a:p>
        </p:txBody>
      </p:sp>
      <p:sp>
        <p:nvSpPr>
          <p:cNvPr id="3" name="Content Placeholder 2">
            <a:extLst>
              <a:ext uri="{FF2B5EF4-FFF2-40B4-BE49-F238E27FC236}">
                <a16:creationId xmlns:a16="http://schemas.microsoft.com/office/drawing/2014/main" id="{55A50570-6567-45CF-ADE2-0E6FE0C4F117}"/>
              </a:ext>
            </a:extLst>
          </p:cNvPr>
          <p:cNvSpPr>
            <a:spLocks noGrp="1"/>
          </p:cNvSpPr>
          <p:nvPr>
            <p:ph idx="1"/>
          </p:nvPr>
        </p:nvSpPr>
        <p:spPr/>
        <p:txBody>
          <a:bodyPr>
            <a:normAutofit fontScale="77500" lnSpcReduction="20000"/>
          </a:bodyPr>
          <a:lstStyle/>
          <a:p>
            <a:pPr marL="0" indent="0">
              <a:buNone/>
            </a:pPr>
            <a:r>
              <a:rPr lang="en-US" sz="2600" b="1" dirty="0"/>
              <a:t>PHASE 3: TECHNICAL SPECIFICATION COMPLIANCE</a:t>
            </a:r>
          </a:p>
          <a:p>
            <a:pPr marL="0" indent="0">
              <a:buNone/>
            </a:pPr>
            <a:r>
              <a:rPr lang="en-US" sz="2600" b="1" dirty="0"/>
              <a:t>TCD 13 Authorization Declaration</a:t>
            </a:r>
          </a:p>
          <a:p>
            <a:r>
              <a:rPr lang="en-US" sz="2600" dirty="0"/>
              <a:t>All bidders must complete the “Authorization Declaration” (TCD 13 to 13.1) for all relevant goods or services in full, sign it and submit it together with the bid response at the closing date and time of the bid invitation.</a:t>
            </a:r>
          </a:p>
          <a:p>
            <a:r>
              <a:rPr lang="en-US" sz="2600" dirty="0"/>
              <a:t>Failure to submit a duly completed and signed Authorization Declaration, with the required annexure(s), in accordance with the above provisions will invalidate the bid for such goods or services offered.</a:t>
            </a:r>
          </a:p>
          <a:p>
            <a:r>
              <a:rPr lang="en-US" sz="2600" dirty="0"/>
              <a:t>Any bidder/s who is sourcing from a Third Party must complete TCD 13.2 in full for all relevant goods and/or services. The letter of undertaking from the Third Party must include but not limited to the following:</a:t>
            </a:r>
          </a:p>
          <a:p>
            <a:pPr marL="0" indent="0">
              <a:buNone/>
            </a:pPr>
            <a:r>
              <a:rPr lang="en-US" sz="2600" dirty="0" err="1"/>
              <a:t>i</a:t>
            </a:r>
            <a:r>
              <a:rPr lang="en-US" sz="2600" dirty="0"/>
              <a:t>)	List of item(s) number and item description.</a:t>
            </a:r>
          </a:p>
          <a:p>
            <a:pPr marL="0" indent="0">
              <a:buNone/>
            </a:pPr>
            <a:r>
              <a:rPr lang="en-US" sz="2600" dirty="0"/>
              <a:t>ii)	Letter must be on the Third-Party letter head, dated and originally signed.</a:t>
            </a:r>
          </a:p>
          <a:p>
            <a:pPr marL="0" indent="0">
              <a:buNone/>
            </a:pPr>
            <a:r>
              <a:rPr lang="en-US" sz="2600" dirty="0"/>
              <a:t>iii)	Have the contact person’s name, physical and postal address, telephone, and email details and the capacity which a person is signing the letter.</a:t>
            </a:r>
          </a:p>
          <a:p>
            <a:pPr marL="0" indent="0">
              <a:buNone/>
            </a:pPr>
            <a:r>
              <a:rPr lang="en-US" sz="2600" dirty="0"/>
              <a:t>iv)	All the information on the letter must be in English.</a:t>
            </a:r>
          </a:p>
          <a:p>
            <a:pPr marL="0" indent="0">
              <a:buNone/>
            </a:pPr>
            <a:endParaRPr lang="en-ZA" dirty="0"/>
          </a:p>
        </p:txBody>
      </p:sp>
    </p:spTree>
    <p:extLst>
      <p:ext uri="{BB962C8B-B14F-4D97-AF65-F5344CB8AC3E}">
        <p14:creationId xmlns:p14="http://schemas.microsoft.com/office/powerpoint/2010/main" val="194050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48DC-F101-4FA9-BC5A-48CC60871329}"/>
              </a:ext>
            </a:extLst>
          </p:cNvPr>
          <p:cNvSpPr>
            <a:spLocks noGrp="1"/>
          </p:cNvSpPr>
          <p:nvPr>
            <p:ph type="title"/>
          </p:nvPr>
        </p:nvSpPr>
        <p:spPr/>
        <p:txBody>
          <a:bodyPr>
            <a:no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sz="1800" dirty="0"/>
          </a:p>
        </p:txBody>
      </p:sp>
      <p:sp>
        <p:nvSpPr>
          <p:cNvPr id="3" name="Content Placeholder 2">
            <a:extLst>
              <a:ext uri="{FF2B5EF4-FFF2-40B4-BE49-F238E27FC236}">
                <a16:creationId xmlns:a16="http://schemas.microsoft.com/office/drawing/2014/main" id="{C16537DC-673C-4C31-B4EB-3494175AA7C6}"/>
              </a:ext>
            </a:extLst>
          </p:cNvPr>
          <p:cNvSpPr>
            <a:spLocks noGrp="1"/>
          </p:cNvSpPr>
          <p:nvPr>
            <p:ph idx="1"/>
          </p:nvPr>
        </p:nvSpPr>
        <p:spPr/>
        <p:txBody>
          <a:bodyPr/>
          <a:lstStyle/>
          <a:p>
            <a:pPr marL="0" indent="0">
              <a:buNone/>
            </a:pPr>
            <a:r>
              <a:rPr lang="en-US" b="1" dirty="0"/>
              <a:t>PHASE 4: PRICE AND SPECIFIC GOALS</a:t>
            </a:r>
          </a:p>
          <a:p>
            <a:pPr marL="0" indent="0">
              <a:buNone/>
            </a:pPr>
            <a:r>
              <a:rPr lang="en-US" b="1" dirty="0"/>
              <a:t>Preference Structure </a:t>
            </a:r>
          </a:p>
          <a:p>
            <a:pPr>
              <a:buFont typeface="Wingdings" panose="05000000000000000000" pitchFamily="2" charset="2"/>
              <a:buChar char="§"/>
            </a:pPr>
            <a:r>
              <a:rPr lang="en-GB" dirty="0"/>
              <a:t>Prices quoted must be furnished based on “delivered to State facility” country-wide inclusive of VAT</a:t>
            </a:r>
            <a:r>
              <a:rPr lang="en-US" dirty="0"/>
              <a:t>.</a:t>
            </a:r>
          </a:p>
          <a:p>
            <a:pPr>
              <a:buFont typeface="Wingdings" panose="05000000000000000000" pitchFamily="2" charset="2"/>
              <a:buChar char="§"/>
            </a:pPr>
            <a:r>
              <a:rPr lang="en-US" dirty="0"/>
              <a:t>The pricing schedule provided in this bid forms an integral part of the bid document and bidders must ensure that it is completed without changing the structure thereof. </a:t>
            </a:r>
          </a:p>
          <a:p>
            <a:pPr>
              <a:buFont typeface="Wingdings" panose="05000000000000000000" pitchFamily="2" charset="2"/>
              <a:buChar char="§"/>
            </a:pPr>
            <a:r>
              <a:rPr lang="en-US" dirty="0"/>
              <a:t>Bidders are required to complete a mandatory Pricing Schedule as a response on how much the items offered will be charged. No submission of the Pricing Schedule will invalidate the bid response. </a:t>
            </a:r>
          </a:p>
          <a:p>
            <a:pPr>
              <a:buFont typeface="Wingdings" panose="05000000000000000000" pitchFamily="2" charset="2"/>
              <a:buChar char="§"/>
            </a:pPr>
            <a:r>
              <a:rPr lang="en-US" dirty="0"/>
              <a:t>Prices submitted for in this bid must be filled in on the field provided on the pricing schedule supplied with the bid. Price structures that do not comply with this requirement may invalidate the bid.</a:t>
            </a:r>
          </a:p>
          <a:p>
            <a:pPr marL="0" indent="0">
              <a:buNone/>
            </a:pPr>
            <a:endParaRPr lang="en-ZA" b="1" dirty="0"/>
          </a:p>
        </p:txBody>
      </p:sp>
    </p:spTree>
    <p:extLst>
      <p:ext uri="{BB962C8B-B14F-4D97-AF65-F5344CB8AC3E}">
        <p14:creationId xmlns:p14="http://schemas.microsoft.com/office/powerpoint/2010/main" val="51900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F00D-0424-4330-EAF4-9B8E10748982}"/>
              </a:ext>
            </a:extLst>
          </p:cNvPr>
          <p:cNvSpPr>
            <a:spLocks noGrp="1"/>
          </p:cNvSpPr>
          <p:nvPr>
            <p:ph type="title"/>
          </p:nvPr>
        </p:nvSpPr>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sz="1800" dirty="0"/>
          </a:p>
        </p:txBody>
      </p:sp>
      <p:pic>
        <p:nvPicPr>
          <p:cNvPr id="4" name="Content Placeholder 3">
            <a:extLst>
              <a:ext uri="{FF2B5EF4-FFF2-40B4-BE49-F238E27FC236}">
                <a16:creationId xmlns:a16="http://schemas.microsoft.com/office/drawing/2014/main" id="{7A441340-D3AA-3DBB-DCC0-CD54A54A0FF1}"/>
              </a:ext>
            </a:extLst>
          </p:cNvPr>
          <p:cNvPicPr>
            <a:picLocks noGrp="1" noChangeAspect="1"/>
          </p:cNvPicPr>
          <p:nvPr>
            <p:ph idx="1"/>
          </p:nvPr>
        </p:nvPicPr>
        <p:blipFill>
          <a:blip r:embed="rId2"/>
          <a:stretch>
            <a:fillRect/>
          </a:stretch>
        </p:blipFill>
        <p:spPr>
          <a:xfrm>
            <a:off x="356532" y="1686624"/>
            <a:ext cx="7724775" cy="4686300"/>
          </a:xfrm>
          <a:prstGeom prst="rect">
            <a:avLst/>
          </a:prstGeom>
        </p:spPr>
      </p:pic>
    </p:spTree>
    <p:extLst>
      <p:ext uri="{BB962C8B-B14F-4D97-AF65-F5344CB8AC3E}">
        <p14:creationId xmlns:p14="http://schemas.microsoft.com/office/powerpoint/2010/main" val="1331494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3F8EB-D389-7D85-CF47-EB24BCD4EB09}"/>
              </a:ext>
            </a:extLst>
          </p:cNvPr>
          <p:cNvSpPr>
            <a:spLocks noGrp="1"/>
          </p:cNvSpPr>
          <p:nvPr>
            <p:ph type="title"/>
          </p:nvPr>
        </p:nvSpPr>
        <p:spPr>
          <a:xfrm>
            <a:off x="288098" y="620038"/>
            <a:ext cx="8536487" cy="945715"/>
          </a:xfrm>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sz="2000"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8CB77D4-C469-AE3E-AC52-2128DB327906}"/>
                  </a:ext>
                </a:extLst>
              </p:cNvPr>
              <p:cNvSpPr>
                <a:spLocks noGrp="1"/>
              </p:cNvSpPr>
              <p:nvPr>
                <p:ph idx="1"/>
              </p:nvPr>
            </p:nvSpPr>
            <p:spPr/>
            <p:txBody>
              <a:bodyPr/>
              <a:lstStyle/>
              <a:p>
                <a:pPr marL="914400" lvl="2" indent="0" algn="just">
                  <a:lnSpc>
                    <a:spcPct val="150000"/>
                  </a:lnSpc>
                  <a:spcBef>
                    <a:spcPts val="600"/>
                  </a:spcBef>
                  <a:spcAft>
                    <a:spcPts val="600"/>
                  </a:spcAft>
                  <a:buNone/>
                </a:pPr>
                <a:r>
                  <a:rPr lang="en-ZA" sz="1600" b="1" u="sng" dirty="0">
                    <a:effectLst/>
                    <a:latin typeface="Arial Narrow" panose="020B0606020202030204" pitchFamily="34" charset="0"/>
                    <a:ea typeface="Calibri" panose="020F0502020204030204" pitchFamily="34" charset="0"/>
                    <a:cs typeface="Arial" panose="020B0604020202020204" pitchFamily="34" charset="0"/>
                  </a:rPr>
                  <a:t>Points Scored for Specific Goals</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1600200" lvl="3" indent="-228600" algn="just">
                  <a:lnSpc>
                    <a:spcPct val="150000"/>
                  </a:lnSpc>
                  <a:spcBef>
                    <a:spcPts val="600"/>
                  </a:spcBef>
                  <a:spcAft>
                    <a:spcPts val="600"/>
                  </a:spcAft>
                  <a:buFont typeface="Arial Narrow" panose="020B0606020202030204" pitchFamily="34" charset="0"/>
                  <a:buAutoNum type="arabicPeriod"/>
                  <a:tabLst>
                    <a:tab pos="540385" algn="l"/>
                  </a:tabLst>
                </a:pPr>
                <a:r>
                  <a:rPr lang="en-ZA" sz="1600" dirty="0">
                    <a:effectLst/>
                    <a:latin typeface="Arial Narrow" panose="020B0606020202030204" pitchFamily="34" charset="0"/>
                    <a:ea typeface="Calibri" panose="020F0502020204030204" pitchFamily="34" charset="0"/>
                    <a:cs typeface="Arial" panose="020B0604020202020204" pitchFamily="34" charset="0"/>
                  </a:rPr>
                  <a:t>The following formular will be used to calculate the points for price:</a:t>
                </a:r>
              </a:p>
              <a:p>
                <a:pPr marL="540385">
                  <a:lnSpc>
                    <a:spcPct val="150000"/>
                  </a:lnSpc>
                  <a:spcBef>
                    <a:spcPts val="600"/>
                  </a:spcBef>
                  <a:spcAft>
                    <a:spcPts val="600"/>
                  </a:spcAft>
                </a:pPr>
                <a14:m>
                  <m:oMath xmlns:m="http://schemas.openxmlformats.org/officeDocument/2006/math">
                    <m:r>
                      <a:rPr lang="en-ZA" sz="1600" i="1">
                        <a:effectLst/>
                        <a:latin typeface="Cambria Math" panose="02040503050406030204" pitchFamily="18" charset="0"/>
                        <a:ea typeface="Calibri" panose="020F0502020204030204" pitchFamily="34" charset="0"/>
                        <a:cs typeface="Arial" panose="020B0604020202020204" pitchFamily="34" charset="0"/>
                      </a:rPr>
                      <m:t>𝑃𝑆𝑆𝐺</m:t>
                    </m:r>
                    <m:r>
                      <a:rPr lang="en-ZA" sz="1600" i="1">
                        <a:effectLst/>
                        <a:latin typeface="Cambria Math" panose="02040503050406030204" pitchFamily="18" charset="0"/>
                        <a:ea typeface="Calibri" panose="020F0502020204030204" pitchFamily="34" charset="0"/>
                        <a:cs typeface="Arial" panose="020B0604020202020204" pitchFamily="34" charset="0"/>
                      </a:rPr>
                      <m:t>=</m:t>
                    </m:r>
                    <m:r>
                      <a:rPr lang="en-ZA" sz="1600" i="1">
                        <a:effectLst/>
                        <a:latin typeface="Cambria Math" panose="02040503050406030204" pitchFamily="18" charset="0"/>
                        <a:ea typeface="Calibri" panose="020F0502020204030204" pitchFamily="34" charset="0"/>
                        <a:cs typeface="Arial" panose="020B0604020202020204" pitchFamily="34" charset="0"/>
                      </a:rPr>
                      <m:t>𝑀𝑃𝐴</m:t>
                    </m:r>
                    <m:r>
                      <a:rPr lang="en-ZA" sz="1600" i="1">
                        <a:effectLst/>
                        <a:latin typeface="Cambria Math" panose="02040503050406030204" pitchFamily="18" charset="0"/>
                        <a:ea typeface="Calibri" panose="020F0502020204030204" pitchFamily="34" charset="0"/>
                        <a:cs typeface="Arial" panose="020B0604020202020204" pitchFamily="34" charset="0"/>
                      </a:rPr>
                      <m:t> </m:t>
                    </m:r>
                    <m:r>
                      <a:rPr lang="en-ZA" sz="1600" i="1">
                        <a:effectLst/>
                        <a:latin typeface="Cambria Math" panose="02040503050406030204" pitchFamily="18" charset="0"/>
                        <a:ea typeface="Calibri" panose="020F0502020204030204" pitchFamily="34" charset="0"/>
                        <a:cs typeface="Arial" panose="020B0604020202020204" pitchFamily="34" charset="0"/>
                      </a:rPr>
                      <m:t>𝑋</m:t>
                    </m:r>
                    <m:f>
                      <m:fPr>
                        <m:ctrlPr>
                          <a:rPr lang="en-ZA" sz="1600" i="1">
                            <a:effectLst/>
                            <a:latin typeface="Cambria Math" panose="02040503050406030204" pitchFamily="18" charset="0"/>
                            <a:ea typeface="Calibri" panose="020F0502020204030204" pitchFamily="34" charset="0"/>
                            <a:cs typeface="Arial" panose="020B0604020202020204" pitchFamily="34" charset="0"/>
                          </a:rPr>
                        </m:ctrlPr>
                      </m:fPr>
                      <m:num>
                        <m:r>
                          <a:rPr lang="en-ZA" sz="1600" i="1">
                            <a:effectLst/>
                            <a:latin typeface="Cambria Math" panose="02040503050406030204" pitchFamily="18" charset="0"/>
                            <a:ea typeface="Calibri" panose="020F0502020204030204" pitchFamily="34" charset="0"/>
                            <a:cs typeface="Arial" panose="020B0604020202020204" pitchFamily="34" charset="0"/>
                          </a:rPr>
                          <m:t>𝑃𝑂𝐸</m:t>
                        </m:r>
                      </m:num>
                      <m:den>
                        <m:r>
                          <a:rPr lang="en-ZA" sz="1600" i="1">
                            <a:effectLst/>
                            <a:latin typeface="Cambria Math" panose="02040503050406030204" pitchFamily="18" charset="0"/>
                            <a:ea typeface="Calibri" panose="020F0502020204030204" pitchFamily="34" charset="0"/>
                            <a:cs typeface="Arial" panose="020B0604020202020204" pitchFamily="34" charset="0"/>
                          </a:rPr>
                          <m:t>100</m:t>
                        </m:r>
                      </m:den>
                    </m:f>
                  </m:oMath>
                </a14:m>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Where,</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PSSG 	= Points scored for specific goals</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MPA	= Maximum points allocated for a specific goal</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pPr marL="0" indent="0">
                  <a:lnSpc>
                    <a:spcPct val="150000"/>
                  </a:lnSpc>
                  <a:spcBef>
                    <a:spcPts val="600"/>
                  </a:spcBef>
                  <a:spcAft>
                    <a:spcPts val="600"/>
                  </a:spcAft>
                  <a:buNone/>
                </a:pPr>
                <a:r>
                  <a:rPr lang="en-ZA" sz="1600" dirty="0">
                    <a:effectLst/>
                    <a:latin typeface="Arial Narrow" panose="020B0606020202030204" pitchFamily="34" charset="0"/>
                    <a:ea typeface="Times New Roman" panose="02020603050405020304" pitchFamily="18" charset="0"/>
                    <a:cs typeface="Arial" panose="020B0604020202020204" pitchFamily="34" charset="0"/>
                  </a:rPr>
                  <a:t>POE	= Percentage of equity ownership by an HDI</a:t>
                </a:r>
                <a:endParaRPr lang="en-ZA" sz="1600" dirty="0">
                  <a:effectLst/>
                  <a:latin typeface="Arial Narrow" panose="020B0606020202030204" pitchFamily="34" charset="0"/>
                  <a:ea typeface="Calibri" panose="020F0502020204030204" pitchFamily="34" charset="0"/>
                  <a:cs typeface="Arial" panose="020B0604020202020204" pitchFamily="34" charset="0"/>
                </a:endParaRPr>
              </a:p>
              <a:p>
                <a:endParaRPr lang="en-ZA" dirty="0"/>
              </a:p>
            </p:txBody>
          </p:sp>
        </mc:Choice>
        <mc:Fallback xmlns="">
          <p:sp>
            <p:nvSpPr>
              <p:cNvPr id="3" name="Content Placeholder 2">
                <a:extLst>
                  <a:ext uri="{FF2B5EF4-FFF2-40B4-BE49-F238E27FC236}">
                    <a16:creationId xmlns:a16="http://schemas.microsoft.com/office/drawing/2014/main" id="{A8CB77D4-C469-AE3E-AC52-2128DB327906}"/>
                  </a:ext>
                </a:extLst>
              </p:cNvPr>
              <p:cNvSpPr>
                <a:spLocks noGrp="1" noRot="1" noChangeAspect="1" noMove="1" noResize="1" noEditPoints="1" noAdjustHandles="1" noChangeArrowheads="1" noChangeShapeType="1" noTextEdit="1"/>
              </p:cNvSpPr>
              <p:nvPr>
                <p:ph idx="1"/>
              </p:nvPr>
            </p:nvSpPr>
            <p:spPr>
              <a:blipFill>
                <a:blip r:embed="rId2"/>
                <a:stretch>
                  <a:fillRect l="-357"/>
                </a:stretch>
              </a:blipFill>
            </p:spPr>
            <p:txBody>
              <a:bodyPr/>
              <a:lstStyle/>
              <a:p>
                <a:r>
                  <a:rPr lang="en-ZA">
                    <a:noFill/>
                  </a:rPr>
                  <a:t> </a:t>
                </a:r>
              </a:p>
            </p:txBody>
          </p:sp>
        </mc:Fallback>
      </mc:AlternateContent>
    </p:spTree>
    <p:extLst>
      <p:ext uri="{BB962C8B-B14F-4D97-AF65-F5344CB8AC3E}">
        <p14:creationId xmlns:p14="http://schemas.microsoft.com/office/powerpoint/2010/main" val="160330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2E04A-1C8C-B305-7EB8-A17C1C300B70}"/>
              </a:ext>
            </a:extLst>
          </p:cNvPr>
          <p:cNvSpPr>
            <a:spLocks noGrp="1"/>
          </p:cNvSpPr>
          <p:nvPr>
            <p:ph type="title"/>
          </p:nvPr>
        </p:nvSpPr>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sz="1800" dirty="0"/>
          </a:p>
        </p:txBody>
      </p:sp>
      <p:sp>
        <p:nvSpPr>
          <p:cNvPr id="3" name="Content Placeholder 2">
            <a:extLst>
              <a:ext uri="{FF2B5EF4-FFF2-40B4-BE49-F238E27FC236}">
                <a16:creationId xmlns:a16="http://schemas.microsoft.com/office/drawing/2014/main" id="{BBB5B493-CC99-9A31-297F-82412EEC7431}"/>
              </a:ext>
            </a:extLst>
          </p:cNvPr>
          <p:cNvSpPr>
            <a:spLocks noGrp="1"/>
          </p:cNvSpPr>
          <p:nvPr>
            <p:ph idx="1"/>
          </p:nvPr>
        </p:nvSpPr>
        <p:spPr>
          <a:xfrm>
            <a:off x="215672" y="1845776"/>
            <a:ext cx="8536487" cy="4821665"/>
          </a:xfrm>
        </p:spPr>
        <p:txBody>
          <a:bodyPr>
            <a:normAutofit/>
          </a:bodyPr>
          <a:lstStyle/>
          <a:p>
            <a:endParaRPr lang="en-US" dirty="0"/>
          </a:p>
          <a:p>
            <a:endParaRPr lang="en-US" dirty="0"/>
          </a:p>
          <a:p>
            <a:endParaRPr lang="en-US" dirty="0"/>
          </a:p>
          <a:p>
            <a:endParaRPr lang="en-ZA" dirty="0"/>
          </a:p>
        </p:txBody>
      </p:sp>
      <p:graphicFrame>
        <p:nvGraphicFramePr>
          <p:cNvPr id="6" name="Table 5">
            <a:extLst>
              <a:ext uri="{FF2B5EF4-FFF2-40B4-BE49-F238E27FC236}">
                <a16:creationId xmlns:a16="http://schemas.microsoft.com/office/drawing/2014/main" id="{77992375-81EE-540C-149E-6D14297339C3}"/>
              </a:ext>
            </a:extLst>
          </p:cNvPr>
          <p:cNvGraphicFramePr>
            <a:graphicFrameLocks noGrp="1"/>
          </p:cNvGraphicFramePr>
          <p:nvPr>
            <p:extLst>
              <p:ext uri="{D42A27DB-BD31-4B8C-83A1-F6EECF244321}">
                <p14:modId xmlns:p14="http://schemas.microsoft.com/office/powerpoint/2010/main" val="2962857422"/>
              </p:ext>
            </p:extLst>
          </p:nvPr>
        </p:nvGraphicFramePr>
        <p:xfrm>
          <a:off x="633192" y="1746510"/>
          <a:ext cx="7877616" cy="3340729"/>
        </p:xfrm>
        <a:graphic>
          <a:graphicData uri="http://schemas.openxmlformats.org/drawingml/2006/table">
            <a:tbl>
              <a:tblPr/>
              <a:tblGrid>
                <a:gridCol w="6943811">
                  <a:extLst>
                    <a:ext uri="{9D8B030D-6E8A-4147-A177-3AD203B41FA5}">
                      <a16:colId xmlns:a16="http://schemas.microsoft.com/office/drawing/2014/main" val="791961238"/>
                    </a:ext>
                  </a:extLst>
                </a:gridCol>
                <a:gridCol w="933805">
                  <a:extLst>
                    <a:ext uri="{9D8B030D-6E8A-4147-A177-3AD203B41FA5}">
                      <a16:colId xmlns:a16="http://schemas.microsoft.com/office/drawing/2014/main" val="1736274947"/>
                    </a:ext>
                  </a:extLst>
                </a:gridCol>
              </a:tblGrid>
              <a:tr h="457867">
                <a:tc>
                  <a:txBody>
                    <a:bodyPr/>
                    <a:lstStyle/>
                    <a:p>
                      <a:pPr algn="ctr">
                        <a:lnSpc>
                          <a:spcPct val="150000"/>
                        </a:lnSpc>
                        <a:spcBef>
                          <a:spcPts val="600"/>
                        </a:spcBef>
                      </a:pPr>
                      <a:r>
                        <a:rPr lang="en-ZA" sz="16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GOALS</a:t>
                      </a:r>
                      <a:endParaRPr lang="en-ZA" sz="16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pPr>
                      <a:r>
                        <a:rPr lang="en-ZA" sz="16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POINTS</a:t>
                      </a:r>
                      <a:endParaRPr lang="en-ZA" sz="16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4009488550"/>
                  </a:ext>
                </a:extLst>
              </a:tr>
              <a:tr h="1961438">
                <a:tc>
                  <a:txBody>
                    <a:bodyPr/>
                    <a:lstStyle/>
                    <a:p>
                      <a:pPr>
                        <a:lnSpc>
                          <a:spcPct val="150000"/>
                        </a:lnSpc>
                        <a:spcBef>
                          <a:spcPts val="600"/>
                        </a:spcBef>
                      </a:pPr>
                      <a:r>
                        <a:rPr lang="en-ZA" sz="16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rPr>
                        <a:t>Preference points for equity ownership by historically disadvantaged Individuals who, due to the apartheid policy that had been in place had no franchise in national elections before the introduction of the Constitution of the RSA, 1983 (Act 110 of 1983) or the Constitution of the RSA,1993 (Act 200 of 1993), (“the Interim Constitution”) and or</a:t>
                      </a:r>
                      <a:endParaRPr lang="en-ZA" sz="1600" dirty="0">
                        <a:solidFill>
                          <a:schemeClr val="tx1"/>
                        </a:solidFill>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r>
                        <a:rPr lang="en-ZA" sz="1600" dirty="0">
                          <a:effectLst/>
                          <a:latin typeface="Arial Narrow" panose="020B0606020202030204" pitchFamily="34" charset="0"/>
                          <a:ea typeface="Times New Roman" panose="02020603050405020304" pitchFamily="18" charset="0"/>
                          <a:cs typeface="Times New Roman" panose="02020603050405020304" pitchFamily="18" charset="0"/>
                        </a:rPr>
                        <a:t>10</a:t>
                      </a:r>
                      <a:endParaRPr lang="en-ZA" sz="16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88305"/>
                  </a:ext>
                </a:extLst>
              </a:tr>
              <a:tr h="463429">
                <a:tc>
                  <a:txBody>
                    <a:bodyPr/>
                    <a:lstStyle/>
                    <a:p>
                      <a:pPr fontAlgn="base"/>
                      <a:endParaRPr lang="en-ZA" sz="1600" kern="1200" dirty="0">
                        <a:solidFill>
                          <a:schemeClr val="tx1"/>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600"/>
                        </a:spcBef>
                      </a:pPr>
                      <a:endParaRPr lang="en-ZA" sz="16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9512675"/>
                  </a:ext>
                </a:extLst>
              </a:tr>
              <a:tr h="457995">
                <a:tc>
                  <a:txBody>
                    <a:bodyPr/>
                    <a:lstStyle/>
                    <a:p>
                      <a:pPr algn="just" fontAlgn="base">
                        <a:lnSpc>
                          <a:spcPct val="150000"/>
                        </a:lnSpc>
                        <a:spcBef>
                          <a:spcPts val="600"/>
                        </a:spcBef>
                        <a:spcAft>
                          <a:spcPts val="600"/>
                        </a:spcAft>
                      </a:pPr>
                      <a:r>
                        <a:rPr lang="en-ZA" sz="1600" kern="1200" dirty="0">
                          <a:solidFill>
                            <a:schemeClr val="tx1"/>
                          </a:solidFill>
                          <a:effectLst/>
                          <a:latin typeface="Arial Narrow" panose="020B0606020202030204" pitchFamily="34" charset="0"/>
                          <a:ea typeface="+mn-ea"/>
                          <a:cs typeface="Times New Roman" panose="02020603050405020304" pitchFamily="18" charset="0"/>
                        </a:rPr>
                        <a:t>  </a:t>
                      </a:r>
                      <a:r>
                        <a:rPr lang="en-ZA" sz="1600" b="1" kern="1200" dirty="0">
                          <a:solidFill>
                            <a:schemeClr val="tx1"/>
                          </a:solidFill>
                          <a:effectLst/>
                          <a:latin typeface="Arial Narrow" panose="020B0606020202030204" pitchFamily="34" charset="0"/>
                          <a:ea typeface="+mn-ea"/>
                          <a:cs typeface="Times New Roman" panose="02020603050405020304" pitchFamily="18" charset="0"/>
                        </a:rPr>
                        <a:t>Total Points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ct val="150000"/>
                        </a:lnSpc>
                        <a:spcBef>
                          <a:spcPts val="600"/>
                        </a:spcBef>
                        <a:spcAft>
                          <a:spcPts val="600"/>
                        </a:spcAft>
                      </a:pPr>
                      <a:r>
                        <a:rPr lang="en-ZA" sz="1600" kern="1200" dirty="0">
                          <a:solidFill>
                            <a:schemeClr val="tx1"/>
                          </a:solidFill>
                          <a:effectLst/>
                          <a:latin typeface="Arial Narrow" panose="020B0606020202030204" pitchFamily="34" charset="0"/>
                          <a:ea typeface="+mn-ea"/>
                          <a:cs typeface="Times New Roman" panose="02020603050405020304" pitchFamily="18" charset="0"/>
                        </a:rPr>
                        <a:t>10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2373936"/>
                  </a:ext>
                </a:extLst>
              </a:tr>
            </a:tbl>
          </a:graphicData>
        </a:graphic>
      </p:graphicFrame>
    </p:spTree>
    <p:extLst>
      <p:ext uri="{BB962C8B-B14F-4D97-AF65-F5344CB8AC3E}">
        <p14:creationId xmlns:p14="http://schemas.microsoft.com/office/powerpoint/2010/main" val="1131949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F721-4686-664A-BFF5-21DC14D7AC16}"/>
              </a:ext>
            </a:extLst>
          </p:cNvPr>
          <p:cNvSpPr>
            <a:spLocks noGrp="1"/>
          </p:cNvSpPr>
          <p:nvPr>
            <p:ph type="title"/>
          </p:nvPr>
        </p:nvSpPr>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dirty="0"/>
          </a:p>
        </p:txBody>
      </p:sp>
      <p:sp>
        <p:nvSpPr>
          <p:cNvPr id="3" name="Content Placeholder 2">
            <a:extLst>
              <a:ext uri="{FF2B5EF4-FFF2-40B4-BE49-F238E27FC236}">
                <a16:creationId xmlns:a16="http://schemas.microsoft.com/office/drawing/2014/main" id="{F5B63637-F155-32AD-0AD4-8C208AD2CD87}"/>
              </a:ext>
            </a:extLst>
          </p:cNvPr>
          <p:cNvSpPr>
            <a:spLocks noGrp="1"/>
          </p:cNvSpPr>
          <p:nvPr>
            <p:ph idx="1"/>
          </p:nvPr>
        </p:nvSpPr>
        <p:spPr/>
        <p:txBody>
          <a:bodyPr>
            <a:normAutofit fontScale="92500" lnSpcReduction="20000"/>
          </a:bodyPr>
          <a:lstStyle/>
          <a:p>
            <a:pPr marL="114300" indent="0" algn="just">
              <a:lnSpc>
                <a:spcPct val="150000"/>
              </a:lnSpc>
              <a:spcBef>
                <a:spcPts val="600"/>
              </a:spcBef>
              <a:spcAft>
                <a:spcPts val="600"/>
              </a:spcAft>
              <a:buNone/>
            </a:pPr>
            <a:r>
              <a:rPr lang="en-ZA" sz="2400" b="1" dirty="0"/>
              <a:t>8. TERMS AND CONDITIONS </a:t>
            </a:r>
            <a:endParaRPr lang="en-US" b="1" dirty="0"/>
          </a:p>
          <a:p>
            <a:pPr marL="0" indent="0">
              <a:buNone/>
            </a:pPr>
            <a:r>
              <a:rPr lang="en-US" b="1" dirty="0"/>
              <a:t>Counter Conditions</a:t>
            </a:r>
          </a:p>
          <a:p>
            <a:r>
              <a:rPr lang="en-US" dirty="0"/>
              <a:t>Bidders’ attention is drawn to the fact that amendments to any of the bid conditions or setting of counter conditions by bidders may result in the invalidation of such bids.</a:t>
            </a:r>
          </a:p>
          <a:p>
            <a:r>
              <a:rPr lang="en-US" dirty="0"/>
              <a:t>The National Treasury reserves the right to change or supplement any information or to issue any addendum to this bid before the closing date and time. The National Treasury and its officers, employees and advisors will not be liable in connection with either the exercise of, or failure to exercise this right.</a:t>
            </a:r>
          </a:p>
          <a:p>
            <a:r>
              <a:rPr lang="en-US" dirty="0"/>
              <a:t>If the National Treasury exercises its right to change or supplement information in terms of the above clause, it may seek amended bid documents from all bidders.</a:t>
            </a:r>
          </a:p>
          <a:p>
            <a:pPr marL="0" indent="0">
              <a:buNone/>
            </a:pPr>
            <a:r>
              <a:rPr lang="en-US" b="1" dirty="0"/>
              <a:t>Fronting</a:t>
            </a:r>
          </a:p>
          <a:p>
            <a:r>
              <a:rPr lang="en-US" dirty="0"/>
              <a:t>The National Treasury supports the spirit of broad based black economic empowerment and recognizes that real empowerment can only be achieved through individuals and businesses conducting themselves in accordance with the Constitution and in an honest, fair, equitable, transparent, and legally compliant manner. Against this background the National Treasury does not support any form of fronting.</a:t>
            </a:r>
          </a:p>
          <a:p>
            <a:endParaRPr lang="en-ZA" dirty="0"/>
          </a:p>
        </p:txBody>
      </p:sp>
    </p:spTree>
    <p:extLst>
      <p:ext uri="{BB962C8B-B14F-4D97-AF65-F5344CB8AC3E}">
        <p14:creationId xmlns:p14="http://schemas.microsoft.com/office/powerpoint/2010/main" val="4131905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F721-4686-664A-BFF5-21DC14D7AC16}"/>
              </a:ext>
            </a:extLst>
          </p:cNvPr>
          <p:cNvSpPr>
            <a:spLocks noGrp="1"/>
          </p:cNvSpPr>
          <p:nvPr>
            <p:ph type="title"/>
          </p:nvPr>
        </p:nvSpPr>
        <p:spPr>
          <a:xfrm>
            <a:off x="442008" y="620038"/>
            <a:ext cx="8536487" cy="945715"/>
          </a:xfrm>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dirty="0"/>
          </a:p>
        </p:txBody>
      </p:sp>
      <p:sp>
        <p:nvSpPr>
          <p:cNvPr id="3" name="Content Placeholder 2">
            <a:extLst>
              <a:ext uri="{FF2B5EF4-FFF2-40B4-BE49-F238E27FC236}">
                <a16:creationId xmlns:a16="http://schemas.microsoft.com/office/drawing/2014/main" id="{F5B63637-F155-32AD-0AD4-8C208AD2CD87}"/>
              </a:ext>
            </a:extLst>
          </p:cNvPr>
          <p:cNvSpPr>
            <a:spLocks noGrp="1"/>
          </p:cNvSpPr>
          <p:nvPr>
            <p:ph idx="1"/>
          </p:nvPr>
        </p:nvSpPr>
        <p:spPr/>
        <p:txBody>
          <a:bodyPr>
            <a:normAutofit/>
          </a:bodyPr>
          <a:lstStyle/>
          <a:p>
            <a:pPr marL="0" indent="0">
              <a:buNone/>
            </a:pPr>
            <a:r>
              <a:rPr lang="en-US" b="1" dirty="0"/>
              <a:t>Right Of Award</a:t>
            </a:r>
          </a:p>
          <a:p>
            <a:pPr marL="0" indent="0">
              <a:buNone/>
            </a:pPr>
            <a:r>
              <a:rPr lang="en-US" b="1" dirty="0"/>
              <a:t>The State reserves its following rights - </a:t>
            </a:r>
          </a:p>
          <a:p>
            <a:pPr marL="0" indent="0">
              <a:buNone/>
            </a:pPr>
            <a:r>
              <a:rPr lang="en-US" dirty="0"/>
              <a:t>a)	</a:t>
            </a:r>
            <a:r>
              <a:rPr lang="en-US" sz="1900" dirty="0"/>
              <a:t>To award the bid in part or in full,</a:t>
            </a:r>
          </a:p>
          <a:p>
            <a:pPr marL="0" indent="0">
              <a:buNone/>
            </a:pPr>
            <a:r>
              <a:rPr lang="en-US" sz="1900" dirty="0"/>
              <a:t>b)	Not to make any award in this bid or accept any bids submitted,</a:t>
            </a:r>
          </a:p>
          <a:p>
            <a:pPr marL="0" indent="0">
              <a:buNone/>
            </a:pPr>
            <a:r>
              <a:rPr lang="en-US" sz="1900" dirty="0"/>
              <a:t>c)	Request further technical information from any bidder after the closing date,</a:t>
            </a:r>
          </a:p>
          <a:p>
            <a:pPr marL="0" indent="0">
              <a:buNone/>
            </a:pPr>
            <a:r>
              <a:rPr lang="en-US" sz="1900" dirty="0"/>
              <a:t>d)	Verify information and documentation of the bidder(s),</a:t>
            </a:r>
          </a:p>
          <a:p>
            <a:pPr marL="0" indent="0">
              <a:buNone/>
            </a:pPr>
            <a:r>
              <a:rPr lang="en-US" sz="1900" dirty="0"/>
              <a:t>e)	Not to accept any of the bids submitted,</a:t>
            </a:r>
          </a:p>
          <a:p>
            <a:pPr marL="0" indent="0">
              <a:buNone/>
            </a:pPr>
            <a:r>
              <a:rPr lang="en-US" sz="1900" dirty="0"/>
              <a:t>f)	To withdraw or amend any of the bid conditions by notice in writing to all bidders prior to closing of the bid and post award, and</a:t>
            </a:r>
          </a:p>
          <a:p>
            <a:pPr marL="0" indent="0">
              <a:buNone/>
            </a:pPr>
            <a:r>
              <a:rPr lang="en-US" sz="1900" dirty="0"/>
              <a:t>g)	If an incorrect award has been made to remedy the matter in any lawful manner it may deem fit.</a:t>
            </a:r>
          </a:p>
          <a:p>
            <a:endParaRPr lang="en-ZA" dirty="0"/>
          </a:p>
        </p:txBody>
      </p:sp>
    </p:spTree>
    <p:extLst>
      <p:ext uri="{BB962C8B-B14F-4D97-AF65-F5344CB8AC3E}">
        <p14:creationId xmlns:p14="http://schemas.microsoft.com/office/powerpoint/2010/main" val="121008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F721-4686-664A-BFF5-21DC14D7AC16}"/>
              </a:ext>
            </a:extLst>
          </p:cNvPr>
          <p:cNvSpPr>
            <a:spLocks noGrp="1"/>
          </p:cNvSpPr>
          <p:nvPr>
            <p:ph type="title"/>
          </p:nvPr>
        </p:nvSpPr>
        <p:spPr>
          <a:xfrm>
            <a:off x="438949" y="692466"/>
            <a:ext cx="8536487" cy="945715"/>
          </a:xfrm>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dirty="0"/>
          </a:p>
        </p:txBody>
      </p:sp>
      <p:sp>
        <p:nvSpPr>
          <p:cNvPr id="3" name="Content Placeholder 2">
            <a:extLst>
              <a:ext uri="{FF2B5EF4-FFF2-40B4-BE49-F238E27FC236}">
                <a16:creationId xmlns:a16="http://schemas.microsoft.com/office/drawing/2014/main" id="{F5B63637-F155-32AD-0AD4-8C208AD2CD87}"/>
              </a:ext>
            </a:extLst>
          </p:cNvPr>
          <p:cNvSpPr>
            <a:spLocks noGrp="1"/>
          </p:cNvSpPr>
          <p:nvPr>
            <p:ph idx="1"/>
          </p:nvPr>
        </p:nvSpPr>
        <p:spPr/>
        <p:txBody>
          <a:bodyPr>
            <a:normAutofit fontScale="25000" lnSpcReduction="20000"/>
          </a:bodyPr>
          <a:lstStyle/>
          <a:p>
            <a:pPr marL="0" indent="0">
              <a:buNone/>
            </a:pPr>
            <a:r>
              <a:rPr lang="en-US" sz="7200" b="1" dirty="0"/>
              <a:t>9. SUBMISSION OF BIDS</a:t>
            </a:r>
          </a:p>
          <a:p>
            <a:pPr marL="0" indent="0">
              <a:buNone/>
            </a:pPr>
            <a:r>
              <a:rPr lang="en-US" sz="7200" b="1" dirty="0"/>
              <a:t>ONLINE BID SUBMISSION</a:t>
            </a:r>
          </a:p>
          <a:p>
            <a:endParaRPr lang="en-US" sz="7200" dirty="0"/>
          </a:p>
          <a:p>
            <a:r>
              <a:rPr lang="en-US" sz="7200" dirty="0"/>
              <a:t>Bidders must submit their bids online through the </a:t>
            </a:r>
            <a:r>
              <a:rPr lang="en-US" sz="7200" dirty="0" err="1"/>
              <a:t>eTender</a:t>
            </a:r>
            <a:r>
              <a:rPr lang="en-US" sz="7200" dirty="0"/>
              <a:t> Publication portal. </a:t>
            </a:r>
          </a:p>
          <a:p>
            <a:endParaRPr lang="en-US" sz="7200" dirty="0"/>
          </a:p>
          <a:p>
            <a:r>
              <a:rPr lang="en-US" sz="7200" dirty="0"/>
              <a:t>Manual or hardcopy bids are not acceptable. </a:t>
            </a:r>
          </a:p>
          <a:p>
            <a:endParaRPr lang="en-US" sz="7200" dirty="0"/>
          </a:p>
          <a:p>
            <a:r>
              <a:rPr lang="en-US" sz="7200" dirty="0"/>
              <a:t>The online </a:t>
            </a:r>
            <a:r>
              <a:rPr lang="en-US" sz="7200" dirty="0" err="1"/>
              <a:t>eTender</a:t>
            </a:r>
            <a:r>
              <a:rPr lang="en-US" sz="7200" dirty="0"/>
              <a:t> publication portal can be accessed on the following link: https://www.etenders.gov.za/ </a:t>
            </a:r>
          </a:p>
          <a:p>
            <a:r>
              <a:rPr lang="en-US" sz="7200" dirty="0"/>
              <a:t>Guide for online bid submission is attached as Annexure 9 </a:t>
            </a:r>
          </a:p>
          <a:p>
            <a:r>
              <a:rPr lang="en-US" sz="7200" dirty="0"/>
              <a:t>Bidders to adhere to all the rules for the online bid submission. </a:t>
            </a:r>
          </a:p>
          <a:p>
            <a:r>
              <a:rPr lang="en-US" sz="7200" dirty="0"/>
              <a:t>7Bidders’ attention is drawn to the sequential submission format as per the checklist on Table 1. </a:t>
            </a:r>
          </a:p>
          <a:p>
            <a:r>
              <a:rPr lang="en-US" sz="7200" dirty="0"/>
              <a:t>The Technical Specifications and Pricing Schedule (Annexure A) should be in an XLSX excel sheet format and not any other format. </a:t>
            </a:r>
          </a:p>
          <a:p>
            <a:r>
              <a:rPr lang="en-US" sz="7200" dirty="0"/>
              <a:t>Non-compliance with online bid submission WILL invalidate the bidder’s response </a:t>
            </a:r>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r>
              <a:rPr lang="en-US" dirty="0"/>
              <a:t>	</a:t>
            </a:r>
          </a:p>
          <a:p>
            <a:endParaRPr lang="en-US" dirty="0"/>
          </a:p>
          <a:p>
            <a:endParaRPr lang="en-US" dirty="0"/>
          </a:p>
          <a:p>
            <a:endParaRPr lang="en-US" dirty="0"/>
          </a:p>
          <a:p>
            <a:endParaRPr lang="en-US" dirty="0"/>
          </a:p>
          <a:p>
            <a:r>
              <a:rPr lang="en-US" dirty="0"/>
              <a:t>	</a:t>
            </a:r>
          </a:p>
        </p:txBody>
      </p:sp>
    </p:spTree>
    <p:extLst>
      <p:ext uri="{BB962C8B-B14F-4D97-AF65-F5344CB8AC3E}">
        <p14:creationId xmlns:p14="http://schemas.microsoft.com/office/powerpoint/2010/main" val="489673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980D3-92FB-C284-854A-EED098865A59}"/>
              </a:ext>
            </a:extLst>
          </p:cNvPr>
          <p:cNvSpPr>
            <a:spLocks noGrp="1"/>
          </p:cNvSpPr>
          <p:nvPr>
            <p:ph type="title"/>
          </p:nvPr>
        </p:nvSpPr>
        <p:spPr>
          <a:xfrm>
            <a:off x="153875" y="620038"/>
            <a:ext cx="8670711" cy="655089"/>
          </a:xfrm>
        </p:spPr>
        <p:txBody>
          <a:bodyPr>
            <a:noAutofit/>
          </a:bodyPr>
          <a:lstStyle/>
          <a:p>
            <a:pPr>
              <a:lnSpc>
                <a:spcPct val="100000"/>
              </a:lnSpc>
            </a:pPr>
            <a:r>
              <a:rPr lang="en-ZA" sz="1600" dirty="0">
                <a:latin typeface="Arial Narrow" panose="020B0606020202030204" pitchFamily="34" charset="0"/>
                <a:ea typeface="Calibri" panose="020F0502020204030204" pitchFamily="34" charset="0"/>
                <a:cs typeface="Arial" panose="020B0604020202020204" pitchFamily="34" charset="0"/>
              </a:rPr>
              <a:t>RT55-1-2025: </a:t>
            </a:r>
            <a:r>
              <a:rPr lang="en-ZA" sz="16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6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sz="1600" dirty="0"/>
          </a:p>
        </p:txBody>
      </p:sp>
      <p:sp>
        <p:nvSpPr>
          <p:cNvPr id="3" name="Content Placeholder 2">
            <a:extLst>
              <a:ext uri="{FF2B5EF4-FFF2-40B4-BE49-F238E27FC236}">
                <a16:creationId xmlns:a16="http://schemas.microsoft.com/office/drawing/2014/main" id="{36D3D6BD-BF9B-5A56-5E95-EBB61179305C}"/>
              </a:ext>
            </a:extLst>
          </p:cNvPr>
          <p:cNvSpPr>
            <a:spLocks noGrp="1"/>
          </p:cNvSpPr>
          <p:nvPr>
            <p:ph idx="1"/>
          </p:nvPr>
        </p:nvSpPr>
        <p:spPr>
          <a:xfrm>
            <a:off x="153875" y="1465086"/>
            <a:ext cx="8536487" cy="5081536"/>
          </a:xfrm>
        </p:spPr>
        <p:txBody>
          <a:bodyPr>
            <a:normAutofit fontScale="32500" lnSpcReduction="20000"/>
          </a:bodyPr>
          <a:lstStyle/>
          <a:p>
            <a:pPr marL="0" lvl="0" indent="0" algn="just">
              <a:lnSpc>
                <a:spcPct val="150000"/>
              </a:lnSpc>
              <a:spcBef>
                <a:spcPts val="600"/>
              </a:spcBef>
              <a:spcAft>
                <a:spcPts val="1200"/>
              </a:spcAft>
              <a:buClr>
                <a:srgbClr val="C00000"/>
              </a:buClr>
              <a:buSzPts val="1100"/>
              <a:buNone/>
            </a:pPr>
            <a:r>
              <a:rPr lang="en-ZA" sz="4000" b="1" dirty="0">
                <a:solidFill>
                  <a:prstClr val="black"/>
                </a:solidFill>
                <a:latin typeface="Arial Narrow" panose="020B0606020202030204" pitchFamily="34" charset="0"/>
                <a:cs typeface="Arial" panose="020B0604020202020204" pitchFamily="34" charset="0"/>
              </a:rPr>
              <a:t>10. BIDDER DUE DILIGENCE</a:t>
            </a:r>
          </a:p>
          <a:p>
            <a:pPr marL="0" lvl="0" indent="0" algn="just">
              <a:lnSpc>
                <a:spcPct val="150000"/>
              </a:lnSpc>
              <a:spcBef>
                <a:spcPts val="600"/>
              </a:spcBef>
              <a:spcAft>
                <a:spcPts val="1200"/>
              </a:spcAft>
              <a:buClr>
                <a:srgbClr val="C00000"/>
              </a:buClr>
              <a:buSzPts val="1100"/>
              <a:buNone/>
            </a:pPr>
            <a:r>
              <a:rPr lang="en-ZA" sz="4000" b="1" dirty="0">
                <a:solidFill>
                  <a:prstClr val="black"/>
                </a:solidFill>
                <a:latin typeface="Arial Narrow" panose="020B0606020202030204" pitchFamily="34" charset="0"/>
                <a:cs typeface="Arial" panose="020B0604020202020204" pitchFamily="34" charset="0"/>
              </a:rPr>
              <a:t>The State reserves the right to:</a:t>
            </a:r>
          </a:p>
          <a:p>
            <a:pPr lvl="0" algn="just">
              <a:lnSpc>
                <a:spcPct val="150000"/>
              </a:lnSpc>
              <a:spcBef>
                <a:spcPts val="600"/>
              </a:spcBef>
              <a:spcAft>
                <a:spcPts val="1200"/>
              </a:spcAft>
              <a:buClr>
                <a:srgbClr val="C00000"/>
              </a:buClr>
              <a:buSzPts val="1100"/>
              <a:buFont typeface="Arial" panose="020B0604020202020204" pitchFamily="34" charset="0"/>
              <a:buChar char="•"/>
            </a:pPr>
            <a:r>
              <a:rPr lang="en-ZA" sz="4300" b="1" dirty="0">
                <a:solidFill>
                  <a:prstClr val="black"/>
                </a:solidFill>
                <a:latin typeface="Arial Narrow" panose="020B0606020202030204" pitchFamily="34" charset="0"/>
                <a:cs typeface="Arial" panose="020B0604020202020204" pitchFamily="34" charset="0"/>
              </a:rPr>
              <a:t>Conduct due diligence during the evaluation process to determine the ability of the bidder to honour contractual obligations that might emanate from this tendering process. The due diligence is not only limited to the bidder but to all parties the bidder might have confirmed to do business with for the fulfilment of the contract that might be awarded.</a:t>
            </a:r>
          </a:p>
          <a:p>
            <a:pPr lvl="0" algn="just">
              <a:lnSpc>
                <a:spcPct val="150000"/>
              </a:lnSpc>
              <a:spcBef>
                <a:spcPts val="600"/>
              </a:spcBef>
              <a:spcAft>
                <a:spcPts val="1200"/>
              </a:spcAft>
              <a:buClr>
                <a:srgbClr val="C00000"/>
              </a:buClr>
              <a:buSzPts val="1100"/>
              <a:buFont typeface="Arial" panose="020B0604020202020204" pitchFamily="34" charset="0"/>
              <a:buChar char="•"/>
            </a:pPr>
            <a:r>
              <a:rPr lang="en-ZA" sz="4300" b="1" dirty="0">
                <a:solidFill>
                  <a:prstClr val="black"/>
                </a:solidFill>
                <a:latin typeface="Arial Narrow" panose="020B0606020202030204" pitchFamily="34" charset="0"/>
                <a:cs typeface="Arial" panose="020B0604020202020204" pitchFamily="34" charset="0"/>
              </a:rPr>
              <a:t>Conduct due diligence prior to final award or at any time during the transversal contract period and this may include pre-announced/ non-announced site visits. During the due diligence process the information submitted by the bidder will be verified and any misrepresentation thereof may disqualify the bid in whole or parts thereof.</a:t>
            </a:r>
          </a:p>
          <a:p>
            <a:pPr lvl="0" algn="just">
              <a:lnSpc>
                <a:spcPct val="150000"/>
              </a:lnSpc>
              <a:spcBef>
                <a:spcPts val="600"/>
              </a:spcBef>
              <a:spcAft>
                <a:spcPts val="1200"/>
              </a:spcAft>
              <a:buClr>
                <a:srgbClr val="C00000"/>
              </a:buClr>
              <a:buSzPts val="1100"/>
              <a:buFont typeface="Arial" panose="020B0604020202020204" pitchFamily="34" charset="0"/>
              <a:buChar char="•"/>
            </a:pPr>
            <a:r>
              <a:rPr lang="en-ZA" sz="4300" b="1" dirty="0">
                <a:solidFill>
                  <a:prstClr val="black"/>
                </a:solidFill>
                <a:latin typeface="Arial Narrow" panose="020B0606020202030204" pitchFamily="34" charset="0"/>
                <a:cs typeface="Arial" panose="020B0604020202020204" pitchFamily="34" charset="0"/>
              </a:rPr>
              <a:t>Conduct any evaluation verifications prior to final award or at any time during the transversal term contract period.</a:t>
            </a:r>
          </a:p>
          <a:p>
            <a:pPr algn="just">
              <a:lnSpc>
                <a:spcPct val="150000"/>
              </a:lnSpc>
              <a:spcBef>
                <a:spcPts val="600"/>
              </a:spcBef>
              <a:spcAft>
                <a:spcPts val="1200"/>
              </a:spcAft>
              <a:buClr>
                <a:srgbClr val="C00000"/>
              </a:buClr>
              <a:buSzPts val="1100"/>
              <a:buFont typeface="Arial" panose="020B0604020202020204" pitchFamily="34" charset="0"/>
              <a:buChar char="•"/>
            </a:pPr>
            <a:r>
              <a:rPr lang="en-ZA" sz="4300" b="1" dirty="0">
                <a:solidFill>
                  <a:prstClr val="black"/>
                </a:solidFill>
                <a:latin typeface="Arial Narrow" panose="020B0606020202030204" pitchFamily="34" charset="0"/>
                <a:cs typeface="Arial" panose="020B0604020202020204" pitchFamily="34" charset="0"/>
              </a:rPr>
              <a:t>Where applicable, through the BEC subject item samples to applicable clinical evaluations, applications, or test at any State facility to verify compliance with the technical specifications. This will be arranged with the bidder.</a:t>
            </a:r>
          </a:p>
          <a:p>
            <a:endParaRPr lang="en-ZA" dirty="0"/>
          </a:p>
        </p:txBody>
      </p:sp>
    </p:spTree>
    <p:extLst>
      <p:ext uri="{BB962C8B-B14F-4D97-AF65-F5344CB8AC3E}">
        <p14:creationId xmlns:p14="http://schemas.microsoft.com/office/powerpoint/2010/main" val="4094528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FE54-1FF0-8C2A-AC1A-5D03844ED9AB}"/>
              </a:ext>
            </a:extLst>
          </p:cNvPr>
          <p:cNvSpPr>
            <a:spLocks noGrp="1"/>
          </p:cNvSpPr>
          <p:nvPr>
            <p:ph type="title"/>
          </p:nvPr>
        </p:nvSpPr>
        <p:spPr/>
        <p:txBody>
          <a:bodyPr>
            <a:noAutofit/>
          </a:bodyPr>
          <a:lstStyle/>
          <a:p>
            <a:pPr>
              <a:lnSpc>
                <a:spcPct val="100000"/>
              </a:lnSpc>
            </a:pPr>
            <a:r>
              <a:rPr lang="en-ZA" sz="1600" dirty="0">
                <a:latin typeface="Arial Narrow" panose="020B0606020202030204" pitchFamily="34" charset="0"/>
                <a:ea typeface="Calibri" panose="020F0502020204030204" pitchFamily="34" charset="0"/>
                <a:cs typeface="Arial" panose="020B0604020202020204" pitchFamily="34" charset="0"/>
              </a:rPr>
              <a:t>RT55-1-2025: </a:t>
            </a:r>
            <a:r>
              <a:rPr lang="en-ZA" sz="16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6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sz="1600" dirty="0"/>
          </a:p>
        </p:txBody>
      </p:sp>
      <p:sp>
        <p:nvSpPr>
          <p:cNvPr id="3" name="Content Placeholder 2">
            <a:extLst>
              <a:ext uri="{FF2B5EF4-FFF2-40B4-BE49-F238E27FC236}">
                <a16:creationId xmlns:a16="http://schemas.microsoft.com/office/drawing/2014/main" id="{505B44A0-A898-FE6D-FC43-4E2C582B4FEC}"/>
              </a:ext>
            </a:extLst>
          </p:cNvPr>
          <p:cNvSpPr>
            <a:spLocks noGrp="1"/>
          </p:cNvSpPr>
          <p:nvPr>
            <p:ph idx="1"/>
          </p:nvPr>
        </p:nvSpPr>
        <p:spPr/>
        <p:txBody>
          <a:bodyPr/>
          <a:lstStyle/>
          <a:p>
            <a:pPr marL="0" indent="0">
              <a:buNone/>
            </a:pPr>
            <a:r>
              <a:rPr lang="en-US" b="1" dirty="0"/>
              <a:t>11. MULTIPLE AWARD</a:t>
            </a:r>
          </a:p>
          <a:p>
            <a:r>
              <a:rPr lang="en-US" dirty="0"/>
              <a:t>The State reserves the right to award the same item to more than one (1) bidder to address item availability and compatibility. Due diligence will be applied to ensure that pricing is affordable, market related and aligned to end-user requirements. </a:t>
            </a:r>
          </a:p>
          <a:p>
            <a:pPr marL="0" indent="0">
              <a:buNone/>
            </a:pPr>
            <a:endParaRPr lang="en-ZA" dirty="0"/>
          </a:p>
        </p:txBody>
      </p:sp>
    </p:spTree>
    <p:extLst>
      <p:ext uri="{BB962C8B-B14F-4D97-AF65-F5344CB8AC3E}">
        <p14:creationId xmlns:p14="http://schemas.microsoft.com/office/powerpoint/2010/main" val="32072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nSpc>
                <a:spcPct val="100000"/>
              </a:lnSpc>
              <a:spcBef>
                <a:spcPts val="600"/>
              </a:spcBef>
              <a:spcAft>
                <a:spcPts val="600"/>
              </a:spcAft>
              <a:tabLst>
                <a:tab pos="1428750" algn="l"/>
              </a:tabLst>
              <a:defRPr/>
            </a:pPr>
            <a:br>
              <a:rPr lang="en-GB" sz="1800" b="1" dirty="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rPr>
            </a:b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br>
              <a:rPr kumimoji="0" lang="en-ZA" sz="1100" b="0"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Arial" panose="020B0604020202020204" pitchFamily="34" charset="0"/>
              </a:rPr>
            </a:br>
            <a:br>
              <a:rPr lang="en-ZA" sz="1400" dirty="0">
                <a:effectLst/>
                <a:latin typeface="Arial Narrow" panose="020B0606020202030204" pitchFamily="34" charset="0"/>
                <a:ea typeface="Calibri" panose="020F0502020204030204" pitchFamily="34" charset="0"/>
                <a:cs typeface="Arial" panose="020B0604020202020204" pitchFamily="34" charset="0"/>
              </a:rPr>
            </a:br>
            <a:endParaRPr lang="en-US" sz="2000" dirty="0">
              <a:latin typeface="Arial Narrow" panose="020B060602020203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2000" b="1" dirty="0">
                <a:latin typeface="Arial Narrow" panose="020B0606020202030204" pitchFamily="34" charset="0"/>
              </a:rPr>
              <a:t>AGENDA</a:t>
            </a:r>
          </a:p>
          <a:p>
            <a:r>
              <a:rPr lang="en-GB" sz="2000" dirty="0">
                <a:latin typeface="Arial Narrow" panose="020B0606020202030204" pitchFamily="34" charset="0"/>
              </a:rPr>
              <a:t>1. Opening, welcome and Introductions</a:t>
            </a:r>
          </a:p>
          <a:p>
            <a:r>
              <a:rPr lang="en-GB" sz="2000" dirty="0">
                <a:latin typeface="Arial Narrow" panose="020B0606020202030204" pitchFamily="34" charset="0"/>
              </a:rPr>
              <a:t>2. Purpose of the RFP</a:t>
            </a:r>
          </a:p>
          <a:p>
            <a:r>
              <a:rPr lang="en-GB" sz="2000" dirty="0">
                <a:latin typeface="Arial Narrow" panose="020B0606020202030204" pitchFamily="34" charset="0"/>
              </a:rPr>
              <a:t>3. Duration of the Contract </a:t>
            </a:r>
          </a:p>
          <a:p>
            <a:r>
              <a:rPr lang="en-GB" sz="2000" dirty="0">
                <a:latin typeface="Arial Narrow" panose="020B0606020202030204" pitchFamily="34" charset="0"/>
              </a:rPr>
              <a:t>4.  Bid Timelines</a:t>
            </a:r>
          </a:p>
          <a:p>
            <a:r>
              <a:rPr lang="en-GB" sz="2000" dirty="0">
                <a:latin typeface="Arial Narrow" panose="020B0606020202030204" pitchFamily="34" charset="0"/>
              </a:rPr>
              <a:t>5.  How to access the Tender Document</a:t>
            </a:r>
          </a:p>
          <a:p>
            <a:r>
              <a:rPr lang="en-GB" sz="2000" dirty="0">
                <a:latin typeface="Arial Narrow" panose="020B0606020202030204" pitchFamily="34" charset="0"/>
              </a:rPr>
              <a:t>6.  Technical Specification and Scope of Work</a:t>
            </a:r>
          </a:p>
          <a:p>
            <a:r>
              <a:rPr lang="en-GB" sz="2000" dirty="0">
                <a:latin typeface="Arial Narrow" panose="020B0606020202030204" pitchFamily="34" charset="0"/>
              </a:rPr>
              <a:t>7. Evaluation Criteria as per SCC</a:t>
            </a:r>
          </a:p>
          <a:p>
            <a:r>
              <a:rPr lang="en-GB" sz="2000" dirty="0">
                <a:latin typeface="Arial Narrow" panose="020B0606020202030204" pitchFamily="34" charset="0"/>
              </a:rPr>
              <a:t>8 Terms and Conditions </a:t>
            </a:r>
          </a:p>
          <a:p>
            <a:r>
              <a:rPr lang="en-GB" sz="2000" dirty="0">
                <a:latin typeface="Arial Narrow" panose="020B0606020202030204" pitchFamily="34" charset="0"/>
              </a:rPr>
              <a:t>9. SUBMISSION OF BIDS</a:t>
            </a:r>
          </a:p>
          <a:p>
            <a:r>
              <a:rPr lang="en-GB" sz="2000" dirty="0">
                <a:latin typeface="Arial Narrow" panose="020B0606020202030204" pitchFamily="34" charset="0"/>
              </a:rPr>
              <a:t>10. </a:t>
            </a:r>
            <a:r>
              <a:rPr lang="en-ZA" sz="2000" dirty="0">
                <a:solidFill>
                  <a:prstClr val="black"/>
                </a:solidFill>
                <a:latin typeface="Arial Narrow" panose="020B0606020202030204" pitchFamily="34" charset="0"/>
                <a:cs typeface="Arial" panose="020B0604020202020204" pitchFamily="34" charset="0"/>
              </a:rPr>
              <a:t>BIDDER DUE DILIGENCE</a:t>
            </a:r>
            <a:endParaRPr lang="en-GB" sz="2000" dirty="0">
              <a:latin typeface="Arial Narrow" panose="020B0606020202030204" pitchFamily="34" charset="0"/>
            </a:endParaRPr>
          </a:p>
          <a:p>
            <a:r>
              <a:rPr lang="en-GB" sz="2000" dirty="0">
                <a:latin typeface="Arial Narrow" panose="020B0606020202030204" pitchFamily="34" charset="0"/>
              </a:rPr>
              <a:t>11. </a:t>
            </a:r>
            <a:r>
              <a:rPr lang="en-US" sz="2000" dirty="0"/>
              <a:t>MULTIPLE AWARD</a:t>
            </a:r>
            <a:endParaRPr lang="en-GB" sz="2000" dirty="0">
              <a:latin typeface="Arial Narrow" panose="020B0606020202030204" pitchFamily="34" charset="0"/>
            </a:endParaRPr>
          </a:p>
          <a:p>
            <a:r>
              <a:rPr lang="en-GB" sz="2000" dirty="0">
                <a:latin typeface="Arial Narrow" panose="020B0606020202030204" pitchFamily="34" charset="0"/>
              </a:rPr>
              <a:t>12. </a:t>
            </a:r>
            <a:r>
              <a:rPr lang="en-US" sz="2000" dirty="0"/>
              <a:t>TRANSVERSAL CONTRACT PRICE ADJUSTMENT </a:t>
            </a:r>
          </a:p>
          <a:p>
            <a:r>
              <a:rPr lang="en-GB" sz="2000" dirty="0">
                <a:latin typeface="Arial Narrow" panose="020B0606020202030204" pitchFamily="34" charset="0"/>
              </a:rPr>
              <a:t>13. Question and Answe</a:t>
            </a:r>
            <a:r>
              <a:rPr lang="en-GB" dirty="0">
                <a:latin typeface="Arial Narrow" panose="020B0606020202030204" pitchFamily="34" charset="0"/>
              </a:rPr>
              <a:t>rs</a:t>
            </a:r>
          </a:p>
          <a:p>
            <a:r>
              <a:rPr lang="en-ZA" dirty="0">
                <a:latin typeface="Arial Narrow" panose="020B0606020202030204" pitchFamily="34" charset="0"/>
              </a:rPr>
              <a:t>14. Closure </a:t>
            </a:r>
            <a:endParaRPr lang="en-GB" dirty="0">
              <a:latin typeface="Arial Narrow" panose="020B0606020202030204" pitchFamily="34" charset="0"/>
            </a:endParaRPr>
          </a:p>
          <a:p>
            <a:endParaRPr lang="en-US" dirty="0"/>
          </a:p>
        </p:txBody>
      </p:sp>
    </p:spTree>
    <p:extLst>
      <p:ext uri="{BB962C8B-B14F-4D97-AF65-F5344CB8AC3E}">
        <p14:creationId xmlns:p14="http://schemas.microsoft.com/office/powerpoint/2010/main" val="13956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8F721-4686-664A-BFF5-21DC14D7AC16}"/>
              </a:ext>
            </a:extLst>
          </p:cNvPr>
          <p:cNvSpPr>
            <a:spLocks noGrp="1"/>
          </p:cNvSpPr>
          <p:nvPr>
            <p:ph type="title"/>
          </p:nvPr>
        </p:nvSpPr>
        <p:spPr>
          <a:xfrm>
            <a:off x="288099" y="620038"/>
            <a:ext cx="8536487" cy="945715"/>
          </a:xfrm>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dirty="0"/>
          </a:p>
        </p:txBody>
      </p:sp>
      <p:sp>
        <p:nvSpPr>
          <p:cNvPr id="3" name="Content Placeholder 2">
            <a:extLst>
              <a:ext uri="{FF2B5EF4-FFF2-40B4-BE49-F238E27FC236}">
                <a16:creationId xmlns:a16="http://schemas.microsoft.com/office/drawing/2014/main" id="{F5B63637-F155-32AD-0AD4-8C208AD2CD87}"/>
              </a:ext>
            </a:extLst>
          </p:cNvPr>
          <p:cNvSpPr>
            <a:spLocks noGrp="1"/>
          </p:cNvSpPr>
          <p:nvPr>
            <p:ph idx="1"/>
          </p:nvPr>
        </p:nvSpPr>
        <p:spPr/>
        <p:txBody>
          <a:bodyPr>
            <a:normAutofit/>
          </a:bodyPr>
          <a:lstStyle/>
          <a:p>
            <a:pPr marL="0" indent="0">
              <a:buNone/>
            </a:pPr>
            <a:r>
              <a:rPr lang="en-US" b="1" dirty="0"/>
              <a:t>12. TRANSVERSAL CONTRACT PRICE ADJUSTMENT </a:t>
            </a:r>
            <a:endParaRPr lang="en-ZA" b="1" dirty="0"/>
          </a:p>
          <a:p>
            <a:pPr marL="0" indent="0">
              <a:buNone/>
            </a:pPr>
            <a:r>
              <a:rPr lang="en-ZA" b="1" dirty="0"/>
              <a:t>Refer to paragraph 12 of the SCC:</a:t>
            </a:r>
          </a:p>
          <a:p>
            <a:pPr marL="0" indent="0">
              <a:buNone/>
            </a:pPr>
            <a:r>
              <a:rPr lang="en-ZA" sz="1800" dirty="0">
                <a:effectLst/>
                <a:latin typeface="Arial Narrow" panose="020B0606020202030204" pitchFamily="34" charset="0"/>
                <a:ea typeface="Calibri" panose="020F0502020204030204" pitchFamily="34" charset="0"/>
                <a:cs typeface="Arial" panose="020B0604020202020204" pitchFamily="34" charset="0"/>
              </a:rPr>
              <a:t>Transversal Contract Price adjustments shall be applied on a quarterly basis. Transversal Contract Price adjustment periods will be as follows:</a:t>
            </a:r>
          </a:p>
        </p:txBody>
      </p:sp>
      <p:graphicFrame>
        <p:nvGraphicFramePr>
          <p:cNvPr id="4" name="Table 3">
            <a:extLst>
              <a:ext uri="{FF2B5EF4-FFF2-40B4-BE49-F238E27FC236}">
                <a16:creationId xmlns:a16="http://schemas.microsoft.com/office/drawing/2014/main" id="{531AD115-CC32-307D-7D16-E7CB2035EE6D}"/>
              </a:ext>
            </a:extLst>
          </p:cNvPr>
          <p:cNvGraphicFramePr>
            <a:graphicFrameLocks noGrp="1"/>
          </p:cNvGraphicFramePr>
          <p:nvPr>
            <p:extLst>
              <p:ext uri="{D42A27DB-BD31-4B8C-83A1-F6EECF244321}">
                <p14:modId xmlns:p14="http://schemas.microsoft.com/office/powerpoint/2010/main" val="3827279282"/>
              </p:ext>
            </p:extLst>
          </p:nvPr>
        </p:nvGraphicFramePr>
        <p:xfrm>
          <a:off x="464458" y="3347963"/>
          <a:ext cx="7987694" cy="2360988"/>
        </p:xfrm>
        <a:graphic>
          <a:graphicData uri="http://schemas.openxmlformats.org/drawingml/2006/table">
            <a:tbl>
              <a:tblPr/>
              <a:tblGrid>
                <a:gridCol w="1930919">
                  <a:extLst>
                    <a:ext uri="{9D8B030D-6E8A-4147-A177-3AD203B41FA5}">
                      <a16:colId xmlns:a16="http://schemas.microsoft.com/office/drawing/2014/main" val="1664265864"/>
                    </a:ext>
                  </a:extLst>
                </a:gridCol>
                <a:gridCol w="1900852">
                  <a:extLst>
                    <a:ext uri="{9D8B030D-6E8A-4147-A177-3AD203B41FA5}">
                      <a16:colId xmlns:a16="http://schemas.microsoft.com/office/drawing/2014/main" val="2615990981"/>
                    </a:ext>
                  </a:extLst>
                </a:gridCol>
                <a:gridCol w="1630956">
                  <a:extLst>
                    <a:ext uri="{9D8B030D-6E8A-4147-A177-3AD203B41FA5}">
                      <a16:colId xmlns:a16="http://schemas.microsoft.com/office/drawing/2014/main" val="2127665301"/>
                    </a:ext>
                  </a:extLst>
                </a:gridCol>
                <a:gridCol w="2524967">
                  <a:extLst>
                    <a:ext uri="{9D8B030D-6E8A-4147-A177-3AD203B41FA5}">
                      <a16:colId xmlns:a16="http://schemas.microsoft.com/office/drawing/2014/main" val="942118076"/>
                    </a:ext>
                  </a:extLst>
                </a:gridCol>
              </a:tblGrid>
              <a:tr h="422820">
                <a:tc>
                  <a:txBody>
                    <a:bodyPr/>
                    <a:lstStyle/>
                    <a:p>
                      <a:pPr algn="just">
                        <a:lnSpc>
                          <a:spcPct val="115000"/>
                        </a:lnSpc>
                        <a:spcBef>
                          <a:spcPts val="600"/>
                        </a:spcBef>
                        <a:buNone/>
                      </a:pPr>
                      <a:r>
                        <a:rPr lang="en-ZA" sz="1200" b="1" dirty="0">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Adjustment Period</a:t>
                      </a:r>
                      <a:endParaRPr lang="en-ZA"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lnSpc>
                          <a:spcPct val="115000"/>
                        </a:lnSpc>
                        <a:spcBef>
                          <a:spcPts val="600"/>
                        </a:spcBef>
                        <a:buNone/>
                      </a:pPr>
                      <a:r>
                        <a:rPr lang="en-ZA" sz="12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CPA application to reach the office by the following dates</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just">
                        <a:lnSpc>
                          <a:spcPct val="115000"/>
                        </a:lnSpc>
                        <a:spcBef>
                          <a:spcPts val="600"/>
                        </a:spcBef>
                        <a:buNone/>
                      </a:pPr>
                      <a:r>
                        <a:rPr lang="en-ZA" sz="12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End Index </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nSpc>
                          <a:spcPct val="115000"/>
                        </a:lnSpc>
                        <a:spcBef>
                          <a:spcPts val="600"/>
                        </a:spcBef>
                        <a:buNone/>
                      </a:pPr>
                      <a:r>
                        <a:rPr lang="en-ZA" sz="12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Dates </a:t>
                      </a:r>
                      <a:r>
                        <a:rPr lang="en-ZA" sz="1200" b="1" i="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from</a:t>
                      </a:r>
                      <a:r>
                        <a:rPr lang="en-ZA" sz="1200" b="1">
                          <a:solidFill>
                            <a:srgbClr val="FFFFFF"/>
                          </a:solidFill>
                          <a:effectLst/>
                          <a:latin typeface="Arial Narrow" panose="020B0606020202030204" pitchFamily="34" charset="0"/>
                          <a:ea typeface="Times New Roman" panose="02020603050405020304" pitchFamily="18" charset="0"/>
                          <a:cs typeface="Arial" panose="020B0604020202020204" pitchFamily="34" charset="0"/>
                        </a:rPr>
                        <a:t> which adjusted prices will become effective</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739407653"/>
                  </a:ext>
                </a:extLst>
              </a:tr>
              <a:tr h="484542">
                <a:tc>
                  <a:txBody>
                    <a:bodyPr/>
                    <a:lstStyle/>
                    <a:p>
                      <a:pPr algn="just">
                        <a:lnSpc>
                          <a:spcPct val="150000"/>
                        </a:lnSpc>
                        <a:spcBef>
                          <a:spcPts val="600"/>
                        </a:spcBef>
                        <a:buNone/>
                      </a:pPr>
                      <a:r>
                        <a:rPr lang="en-ZA" sz="1200" b="1">
                          <a:effectLst/>
                          <a:latin typeface="Arial Narrow" panose="020B0606020202030204" pitchFamily="34" charset="0"/>
                          <a:ea typeface="Times New Roman" panose="02020603050405020304" pitchFamily="18" charset="0"/>
                          <a:cs typeface="Arial" panose="020B0604020202020204" pitchFamily="34" charset="0"/>
                        </a:rPr>
                        <a:t>1st Adjustment</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1 August 2026</a:t>
                      </a:r>
                      <a:endParaRPr lang="en-ZA"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June 2025</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1 October 2026</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05716649"/>
                  </a:ext>
                </a:extLst>
              </a:tr>
              <a:tr h="484542">
                <a:tc>
                  <a:txBody>
                    <a:bodyPr/>
                    <a:lstStyle/>
                    <a:p>
                      <a:pPr algn="just">
                        <a:lnSpc>
                          <a:spcPct val="150000"/>
                        </a:lnSpc>
                        <a:spcBef>
                          <a:spcPts val="600"/>
                        </a:spcBef>
                        <a:buNone/>
                      </a:pPr>
                      <a:r>
                        <a:rPr lang="en-ZA" sz="1200" b="1">
                          <a:effectLst/>
                          <a:latin typeface="Arial Narrow" panose="020B0606020202030204" pitchFamily="34" charset="0"/>
                          <a:ea typeface="Times New Roman" panose="02020603050405020304" pitchFamily="18" charset="0"/>
                          <a:cs typeface="Arial" panose="020B0604020202020204" pitchFamily="34" charset="0"/>
                        </a:rPr>
                        <a:t>2</a:t>
                      </a:r>
                      <a:r>
                        <a:rPr lang="en-ZA" sz="1200" b="1" baseline="30000">
                          <a:effectLst/>
                          <a:latin typeface="Arial Narrow" panose="020B0606020202030204" pitchFamily="34" charset="0"/>
                          <a:ea typeface="Times New Roman" panose="02020603050405020304" pitchFamily="18" charset="0"/>
                          <a:cs typeface="Arial" panose="020B0604020202020204" pitchFamily="34" charset="0"/>
                        </a:rPr>
                        <a:t>nd</a:t>
                      </a:r>
                      <a:r>
                        <a:rPr lang="en-ZA" sz="1200" b="1">
                          <a:effectLst/>
                          <a:latin typeface="Arial Narrow" panose="020B0606020202030204" pitchFamily="34" charset="0"/>
                          <a:ea typeface="Times New Roman" panose="02020603050405020304" pitchFamily="18" charset="0"/>
                          <a:cs typeface="Arial" panose="020B0604020202020204" pitchFamily="34" charset="0"/>
                        </a:rPr>
                        <a:t> Adjustment</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1 August 2027</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June 2026</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1 October 2027</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7980247"/>
                  </a:ext>
                </a:extLst>
              </a:tr>
              <a:tr h="484542">
                <a:tc>
                  <a:txBody>
                    <a:bodyPr/>
                    <a:lstStyle/>
                    <a:p>
                      <a:pPr algn="just">
                        <a:lnSpc>
                          <a:spcPct val="150000"/>
                        </a:lnSpc>
                        <a:spcBef>
                          <a:spcPts val="600"/>
                        </a:spcBef>
                        <a:buNone/>
                      </a:pPr>
                      <a:r>
                        <a:rPr lang="en-ZA" sz="1200" b="1">
                          <a:effectLst/>
                          <a:latin typeface="Arial Narrow" panose="020B0606020202030204" pitchFamily="34" charset="0"/>
                          <a:ea typeface="Times New Roman" panose="02020603050405020304" pitchFamily="18" charset="0"/>
                          <a:cs typeface="Arial" panose="020B0604020202020204" pitchFamily="34" charset="0"/>
                        </a:rPr>
                        <a:t>3</a:t>
                      </a:r>
                      <a:r>
                        <a:rPr lang="en-ZA" sz="1200" b="1" baseline="30000">
                          <a:effectLst/>
                          <a:latin typeface="Arial Narrow" panose="020B0606020202030204" pitchFamily="34" charset="0"/>
                          <a:ea typeface="Times New Roman" panose="02020603050405020304" pitchFamily="18" charset="0"/>
                          <a:cs typeface="Arial" panose="020B0604020202020204" pitchFamily="34" charset="0"/>
                        </a:rPr>
                        <a:t>rd</a:t>
                      </a:r>
                      <a:r>
                        <a:rPr lang="en-ZA" sz="1200" b="1">
                          <a:effectLst/>
                          <a:latin typeface="Arial Narrow" panose="020B0606020202030204" pitchFamily="34" charset="0"/>
                          <a:ea typeface="Times New Roman" panose="02020603050405020304" pitchFamily="18" charset="0"/>
                          <a:cs typeface="Arial" panose="020B0604020202020204" pitchFamily="34" charset="0"/>
                        </a:rPr>
                        <a:t> Adjustment</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1 August 2028</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June 2027</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1 October 2028</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1499566"/>
                  </a:ext>
                </a:extLst>
              </a:tr>
              <a:tr h="484542">
                <a:tc>
                  <a:txBody>
                    <a:bodyPr/>
                    <a:lstStyle/>
                    <a:p>
                      <a:pPr algn="just">
                        <a:lnSpc>
                          <a:spcPct val="150000"/>
                        </a:lnSpc>
                        <a:spcBef>
                          <a:spcPts val="600"/>
                        </a:spcBef>
                        <a:buNone/>
                      </a:pPr>
                      <a:r>
                        <a:rPr lang="en-ZA" sz="1200" b="1">
                          <a:effectLst/>
                          <a:latin typeface="Arial Narrow" panose="020B0606020202030204" pitchFamily="34" charset="0"/>
                          <a:ea typeface="Times New Roman" panose="02020603050405020304" pitchFamily="18" charset="0"/>
                          <a:cs typeface="Arial" panose="020B0604020202020204" pitchFamily="34" charset="0"/>
                        </a:rPr>
                        <a:t>4</a:t>
                      </a:r>
                      <a:r>
                        <a:rPr lang="en-ZA" sz="1200" b="1" baseline="30000">
                          <a:effectLst/>
                          <a:latin typeface="Arial Narrow" panose="020B0606020202030204" pitchFamily="34" charset="0"/>
                          <a:ea typeface="Times New Roman" panose="02020603050405020304" pitchFamily="18" charset="0"/>
                          <a:cs typeface="Arial" panose="020B0604020202020204" pitchFamily="34" charset="0"/>
                        </a:rPr>
                        <a:t>th</a:t>
                      </a:r>
                      <a:r>
                        <a:rPr lang="en-ZA" sz="1200" b="1">
                          <a:effectLst/>
                          <a:latin typeface="Arial Narrow" panose="020B0606020202030204" pitchFamily="34" charset="0"/>
                          <a:ea typeface="Times New Roman" panose="02020603050405020304" pitchFamily="18" charset="0"/>
                          <a:cs typeface="Arial" panose="020B0604020202020204" pitchFamily="34" charset="0"/>
                        </a:rPr>
                        <a:t> Adjustment</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a:effectLst/>
                          <a:latin typeface="Arial Narrow" panose="020B0606020202030204" pitchFamily="34" charset="0"/>
                          <a:ea typeface="Times New Roman" panose="02020603050405020304" pitchFamily="18" charset="0"/>
                          <a:cs typeface="Times New Roman" panose="02020603050405020304" pitchFamily="18" charset="0"/>
                        </a:rPr>
                        <a:t>1 August 2029</a:t>
                      </a:r>
                      <a:endParaRPr lang="en-ZA" sz="12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June 2028</a:t>
                      </a:r>
                      <a:endParaRPr lang="en-ZA"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50000"/>
                        </a:lnSpc>
                        <a:spcBef>
                          <a:spcPts val="600"/>
                        </a:spcBef>
                        <a:buNone/>
                      </a:pPr>
                      <a:r>
                        <a:rPr lang="en-ZA" sz="1200" dirty="0">
                          <a:effectLst/>
                          <a:latin typeface="Arial Narrow" panose="020B0606020202030204" pitchFamily="34" charset="0"/>
                          <a:ea typeface="Times New Roman" panose="02020603050405020304" pitchFamily="18" charset="0"/>
                          <a:cs typeface="Times New Roman" panose="02020603050405020304" pitchFamily="18" charset="0"/>
                        </a:rPr>
                        <a:t>1 October 2029</a:t>
                      </a:r>
                      <a:endParaRPr lang="en-ZA" sz="1200" dirty="0">
                        <a:effectLst/>
                        <a:latin typeface="Courier New" panose="02070309020205020404" pitchFamily="49" charset="0"/>
                        <a:ea typeface="Times New Roman" panose="02020603050405020304" pitchFamily="18" charset="0"/>
                        <a:cs typeface="Times New Roman" panose="02020603050405020304" pitchFamily="18" charset="0"/>
                      </a:endParaRPr>
                    </a:p>
                  </a:txBody>
                  <a:tcPr marL="34020" marR="340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32780727"/>
                  </a:ext>
                </a:extLst>
              </a:tr>
            </a:tbl>
          </a:graphicData>
        </a:graphic>
      </p:graphicFrame>
    </p:spTree>
    <p:extLst>
      <p:ext uri="{BB962C8B-B14F-4D97-AF65-F5344CB8AC3E}">
        <p14:creationId xmlns:p14="http://schemas.microsoft.com/office/powerpoint/2010/main" val="2791687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89BCB-C507-16B9-A799-E41027BE7F06}"/>
              </a:ext>
            </a:extLst>
          </p:cNvPr>
          <p:cNvSpPr>
            <a:spLocks noGrp="1"/>
          </p:cNvSpPr>
          <p:nvPr>
            <p:ph type="title"/>
          </p:nvPr>
        </p:nvSpPr>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dirty="0"/>
          </a:p>
        </p:txBody>
      </p:sp>
      <p:pic>
        <p:nvPicPr>
          <p:cNvPr id="4" name="Picture 4" descr="photoshop-question-mark-logo-icon-professional21-thumb">
            <a:extLst>
              <a:ext uri="{FF2B5EF4-FFF2-40B4-BE49-F238E27FC236}">
                <a16:creationId xmlns:a16="http://schemas.microsoft.com/office/drawing/2014/main" id="{B61B6CAD-F473-4A72-30F5-6861EACB06B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45506" y="1825625"/>
            <a:ext cx="48212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09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nSpc>
                <a:spcPct val="100000"/>
              </a:lnSpc>
              <a:spcBef>
                <a:spcPts val="600"/>
              </a:spcBef>
              <a:spcAft>
                <a:spcPts val="600"/>
              </a:spcAft>
              <a:tabLst>
                <a:tab pos="1428750" algn="l"/>
              </a:tabLst>
              <a:defRPr/>
            </a:pPr>
            <a:r>
              <a:rPr lang="en-ZA" sz="1600" dirty="0">
                <a:latin typeface="Arial Narrow" panose="020B0606020202030204" pitchFamily="34" charset="0"/>
                <a:ea typeface="Calibri" panose="020F0502020204030204" pitchFamily="34" charset="0"/>
                <a:cs typeface="Arial" panose="020B0604020202020204" pitchFamily="34" charset="0"/>
              </a:rPr>
              <a:t>RT55-1-2025: </a:t>
            </a:r>
            <a:r>
              <a:rPr lang="en-ZA" sz="16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6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sz="1600" dirty="0">
              <a:latin typeface="Arial Narrow" panose="020B060602020203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GB" sz="1800" dirty="0"/>
              <a:t>1.   Opening, welcome and Introductions</a:t>
            </a:r>
          </a:p>
          <a:p>
            <a:pPr marL="342900" indent="-342900">
              <a:buAutoNum type="arabicPeriod" startAt="2"/>
            </a:pPr>
            <a:r>
              <a:rPr lang="en-GB" sz="1800" dirty="0"/>
              <a:t>Purpose of the RFP</a:t>
            </a:r>
          </a:p>
          <a:p>
            <a:pPr marL="0" indent="0">
              <a:buNone/>
            </a:pPr>
            <a:endParaRPr lang="en-GB" sz="1800" dirty="0"/>
          </a:p>
          <a:p>
            <a:pPr lvl="1">
              <a:buFont typeface="Wingdings" panose="05000000000000000000" pitchFamily="2" charset="2"/>
              <a:buChar char="§"/>
            </a:pPr>
            <a:r>
              <a:rPr lang="en-GB" dirty="0"/>
              <a:t>The purpose of this request for proposal (RFP) is to solicit bids from interested parties (“Respondents”) to enable National Treasury to appoint suppliers to</a:t>
            </a:r>
            <a:r>
              <a:rPr lang="en-ZA" dirty="0"/>
              <a:t> </a:t>
            </a:r>
            <a:r>
              <a:rPr lang="en-ZA" dirty="0">
                <a:solidFill>
                  <a:prstClr val="black"/>
                </a:solidFill>
                <a:latin typeface="Arial Narrow" panose="020B0606020202030204" pitchFamily="34" charset="0"/>
                <a:ea typeface="Calibri" panose="020F0502020204030204" pitchFamily="34" charset="0"/>
                <a:cs typeface="Arial" panose="020B0604020202020204" pitchFamily="34" charset="0"/>
              </a:rPr>
              <a:t>supply, </a:t>
            </a:r>
            <a:r>
              <a:rPr lang="en-ZA" dirty="0"/>
              <a:t>delivery, installation, commissioning and maintenance of therapeutic rehabilitation equipment to the state for the period sixty (60) months</a:t>
            </a:r>
            <a:r>
              <a:rPr lang="en-US" dirty="0"/>
              <a:t>.</a:t>
            </a:r>
            <a:r>
              <a:rPr lang="en-ZA" dirty="0"/>
              <a:t> </a:t>
            </a:r>
            <a:endParaRPr lang="en-GB" dirty="0"/>
          </a:p>
          <a:p>
            <a:pPr lvl="1">
              <a:buFont typeface="Wingdings" panose="05000000000000000000" pitchFamily="2" charset="2"/>
              <a:buChar char="§"/>
            </a:pPr>
            <a:r>
              <a:rPr lang="en-GB" dirty="0"/>
              <a:t>The RFP consists of the Special Conditions of contract( SCC), Technical Specification, GCC, Pricing Schedule and other Standard Bidding Documents ( SBD).</a:t>
            </a:r>
          </a:p>
          <a:p>
            <a:pPr lvl="1">
              <a:buFont typeface="Wingdings" panose="05000000000000000000" pitchFamily="2" charset="2"/>
              <a:buChar char="§"/>
            </a:pPr>
            <a:r>
              <a:rPr lang="en-GB" dirty="0"/>
              <a:t>To obtain market related Price and to ensure that Government benefits from the economics of scale.</a:t>
            </a:r>
            <a:endParaRPr lang="en-GB" sz="1800" dirty="0"/>
          </a:p>
          <a:p>
            <a:pPr marL="0" indent="0">
              <a:buNone/>
            </a:pPr>
            <a:r>
              <a:rPr lang="en-GB" sz="1800" dirty="0"/>
              <a:t>3.     Duration of Contract – (60) Months</a:t>
            </a:r>
            <a:endParaRPr lang="en-GB" dirty="0"/>
          </a:p>
        </p:txBody>
      </p:sp>
    </p:spTree>
    <p:extLst>
      <p:ext uri="{BB962C8B-B14F-4D97-AF65-F5344CB8AC3E}">
        <p14:creationId xmlns:p14="http://schemas.microsoft.com/office/powerpoint/2010/main" val="884227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89C48-EECE-B4BE-A49C-D00DDA7291B5}"/>
              </a:ext>
            </a:extLst>
          </p:cNvPr>
          <p:cNvSpPr>
            <a:spLocks noGrp="1"/>
          </p:cNvSpPr>
          <p:nvPr>
            <p:ph type="title"/>
          </p:nvPr>
        </p:nvSpPr>
        <p:spPr>
          <a:xfrm>
            <a:off x="288425" y="620037"/>
            <a:ext cx="8536487" cy="1027788"/>
          </a:xfrm>
        </p:spPr>
        <p:txBody>
          <a:bodyPr>
            <a:noAutofit/>
          </a:bodyPr>
          <a:lstStyle/>
          <a:p>
            <a:pPr>
              <a:lnSpc>
                <a:spcPct val="100000"/>
              </a:lnSpc>
              <a:spcAft>
                <a:spcPts val="800"/>
              </a:spcAft>
            </a:pPr>
            <a:br>
              <a:rPr lang="en-GB" sz="2000" dirty="0">
                <a:latin typeface="Arial Narrow" panose="020B0606020202030204" pitchFamily="34" charset="0"/>
              </a:rPr>
            </a:br>
            <a:br>
              <a:rPr lang="en-GB" sz="2000" dirty="0">
                <a:latin typeface="Arial Narrow" panose="020B0606020202030204" pitchFamily="34" charset="0"/>
              </a:rPr>
            </a:b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br>
              <a:rPr lang="en-ZA" sz="1800" b="1" dirty="0">
                <a:effectLst/>
                <a:latin typeface="Arial Narrow" panose="020B0606020202030204" pitchFamily="34" charset="0"/>
                <a:ea typeface="Calibri" panose="020F0502020204030204" pitchFamily="34" charset="0"/>
                <a:cs typeface="Arial" panose="020B0604020202020204" pitchFamily="34" charset="0"/>
              </a:rPr>
            </a:br>
            <a:br>
              <a:rPr lang="en-ZA" sz="1800" dirty="0">
                <a:latin typeface="Arial Narrow" panose="020B0606020202030204" pitchFamily="34" charset="0"/>
                <a:ea typeface="Calibri" panose="020F0502020204030204" pitchFamily="34" charset="0"/>
                <a:cs typeface="Arial" panose="020B0604020202020204" pitchFamily="34" charset="0"/>
              </a:rPr>
            </a:br>
            <a:r>
              <a:rPr lang="en-GB" sz="2000" dirty="0">
                <a:latin typeface="Arial Narrow" panose="020B0606020202030204" pitchFamily="34" charset="0"/>
              </a:rPr>
              <a:t>4. Bid Timelines</a:t>
            </a:r>
            <a:endParaRPr lang="en-ZA" sz="2000" dirty="0">
              <a:latin typeface="Arial Narrow" panose="020B0606020202030204" pitchFamily="34" charset="0"/>
            </a:endParaRPr>
          </a:p>
        </p:txBody>
      </p:sp>
      <p:graphicFrame>
        <p:nvGraphicFramePr>
          <p:cNvPr id="4" name="Table 4">
            <a:extLst>
              <a:ext uri="{FF2B5EF4-FFF2-40B4-BE49-F238E27FC236}">
                <a16:creationId xmlns:a16="http://schemas.microsoft.com/office/drawing/2014/main" id="{D7C30842-374C-BB2D-B68E-9F92DEC71976}"/>
              </a:ext>
            </a:extLst>
          </p:cNvPr>
          <p:cNvGraphicFramePr>
            <a:graphicFrameLocks noGrp="1"/>
          </p:cNvGraphicFramePr>
          <p:nvPr>
            <p:ph idx="1"/>
            <p:extLst>
              <p:ext uri="{D42A27DB-BD31-4B8C-83A1-F6EECF244321}">
                <p14:modId xmlns:p14="http://schemas.microsoft.com/office/powerpoint/2010/main" val="3729040039"/>
              </p:ext>
            </p:extLst>
          </p:nvPr>
        </p:nvGraphicFramePr>
        <p:xfrm>
          <a:off x="295274" y="2638424"/>
          <a:ext cx="8529638" cy="3586341"/>
        </p:xfrm>
        <a:graphic>
          <a:graphicData uri="http://schemas.openxmlformats.org/drawingml/2006/table">
            <a:tbl>
              <a:tblPr firstRow="1" bandRow="1">
                <a:tableStyleId>{5C22544A-7EE6-4342-B048-85BDC9FD1C3A}</a:tableStyleId>
              </a:tblPr>
              <a:tblGrid>
                <a:gridCol w="4264819">
                  <a:extLst>
                    <a:ext uri="{9D8B030D-6E8A-4147-A177-3AD203B41FA5}">
                      <a16:colId xmlns:a16="http://schemas.microsoft.com/office/drawing/2014/main" val="393133477"/>
                    </a:ext>
                  </a:extLst>
                </a:gridCol>
                <a:gridCol w="4264819">
                  <a:extLst>
                    <a:ext uri="{9D8B030D-6E8A-4147-A177-3AD203B41FA5}">
                      <a16:colId xmlns:a16="http://schemas.microsoft.com/office/drawing/2014/main" val="2168966808"/>
                    </a:ext>
                  </a:extLst>
                </a:gridCol>
              </a:tblGrid>
              <a:tr h="354103">
                <a:tc>
                  <a:txBody>
                    <a:bodyPr/>
                    <a:lstStyle/>
                    <a:p>
                      <a:r>
                        <a:rPr lang="en-ZA" sz="1400" dirty="0">
                          <a:latin typeface="Arial Narrow" panose="020B0606020202030204" pitchFamily="34" charset="0"/>
                        </a:rPr>
                        <a:t>ACTIVITY</a:t>
                      </a:r>
                    </a:p>
                  </a:txBody>
                  <a:tcPr/>
                </a:tc>
                <a:tc>
                  <a:txBody>
                    <a:bodyPr/>
                    <a:lstStyle/>
                    <a:p>
                      <a:r>
                        <a:rPr lang="en-ZA" sz="1400" dirty="0"/>
                        <a:t> </a:t>
                      </a:r>
                      <a:r>
                        <a:rPr lang="en-ZA" sz="1400" dirty="0">
                          <a:latin typeface="Arial Narrow" panose="020B0606020202030204" pitchFamily="34" charset="0"/>
                        </a:rPr>
                        <a:t>DUE DATE</a:t>
                      </a:r>
                    </a:p>
                  </a:txBody>
                  <a:tcPr/>
                </a:tc>
                <a:extLst>
                  <a:ext uri="{0D108BD9-81ED-4DB2-BD59-A6C34878D82A}">
                    <a16:rowId xmlns:a16="http://schemas.microsoft.com/office/drawing/2014/main" val="1684650271"/>
                  </a:ext>
                </a:extLst>
              </a:tr>
              <a:tr h="571771">
                <a:tc>
                  <a:txBody>
                    <a:bodyPr/>
                    <a:lstStyle/>
                    <a:p>
                      <a:r>
                        <a:rPr lang="en-ZA" sz="1400" dirty="0">
                          <a:latin typeface="Arial Narrow" panose="020B0606020202030204" pitchFamily="34" charset="0"/>
                        </a:rPr>
                        <a:t>RFP Upload on e-Tenders Portal – Tender Document </a:t>
                      </a:r>
                    </a:p>
                  </a:txBody>
                  <a:tcPr/>
                </a:tc>
                <a:tc>
                  <a:txBody>
                    <a:bodyPr/>
                    <a:lstStyle/>
                    <a:p>
                      <a:r>
                        <a:rPr lang="en-ZA" sz="1400" dirty="0">
                          <a:latin typeface="Arial Narrow" panose="020B0606020202030204" pitchFamily="34" charset="0"/>
                        </a:rPr>
                        <a:t>The tender was advertised on e-Tender Portal &amp; National Treasury website on 17 July 2025.</a:t>
                      </a:r>
                    </a:p>
                  </a:txBody>
                  <a:tcPr/>
                </a:tc>
                <a:extLst>
                  <a:ext uri="{0D108BD9-81ED-4DB2-BD59-A6C34878D82A}">
                    <a16:rowId xmlns:a16="http://schemas.microsoft.com/office/drawing/2014/main" val="159080978"/>
                  </a:ext>
                </a:extLst>
              </a:tr>
              <a:tr h="48568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400" dirty="0">
                          <a:latin typeface="Arial Narrow" panose="020B0606020202030204" pitchFamily="34" charset="0"/>
                        </a:rPr>
                        <a:t>Non-compulsory briefing session</a:t>
                      </a:r>
                    </a:p>
                    <a:p>
                      <a:endParaRPr lang="en-ZA" sz="1400" dirty="0">
                        <a:latin typeface="Arial Narrow" panose="020B0606020202030204" pitchFamily="34" charset="0"/>
                      </a:endParaRPr>
                    </a:p>
                  </a:txBody>
                  <a:tcPr/>
                </a:tc>
                <a:tc>
                  <a:txBody>
                    <a:bodyPr/>
                    <a:lstStyle/>
                    <a:p>
                      <a:r>
                        <a:rPr lang="en-ZA" sz="1400" dirty="0">
                          <a:solidFill>
                            <a:schemeClr val="tx1"/>
                          </a:solidFill>
                          <a:latin typeface="Arial Narrow" panose="020B0606020202030204" pitchFamily="34" charset="0"/>
                        </a:rPr>
                        <a:t>29 July  </a:t>
                      </a:r>
                      <a:r>
                        <a:rPr lang="en-ZA" sz="1400" dirty="0">
                          <a:latin typeface="Arial Narrow" panose="020B0606020202030204" pitchFamily="34" charset="0"/>
                        </a:rPr>
                        <a:t>at 11:30 – 12:30 ( Online session: MS Teams)  Link to join:</a:t>
                      </a:r>
                      <a:r>
                        <a:rPr lang="en-US" sz="1600" dirty="0">
                          <a:solidFill>
                            <a:srgbClr val="252424"/>
                          </a:solidFill>
                          <a:effectLst/>
                          <a:latin typeface="Segoe UI" panose="020B0502040204020203" pitchFamily="34" charset="0"/>
                          <a:ea typeface="Calibri" panose="020F0502020204030204" pitchFamily="34" charset="0"/>
                        </a:rPr>
                        <a:t> </a:t>
                      </a:r>
                      <a:r>
                        <a:rPr lang="en-ZA" sz="1350" u="sng" kern="1200" dirty="0">
                          <a:solidFill>
                            <a:schemeClr val="dk1"/>
                          </a:solidFill>
                          <a:effectLst/>
                          <a:latin typeface="+mn-lt"/>
                          <a:ea typeface="+mn-ea"/>
                          <a:cs typeface="+mn-cs"/>
                          <a:hlinkClick r:id="rId2"/>
                        </a:rPr>
                        <a:t>RT55-1-2025 Briefing Session </a:t>
                      </a:r>
                      <a:endParaRPr lang="en-US" sz="1350" b="1" u="sng" kern="1200" dirty="0">
                        <a:solidFill>
                          <a:srgbClr val="0070C0"/>
                        </a:solidFill>
                        <a:effectLst/>
                        <a:latin typeface="+mn-lt"/>
                        <a:ea typeface="+mn-ea"/>
                        <a:cs typeface="+mn-cs"/>
                      </a:endParaRPr>
                    </a:p>
                    <a:p>
                      <a:endParaRPr lang="en-ZA" sz="1600" dirty="0">
                        <a:effectLst/>
                        <a:latin typeface="Calibri" panose="020F0502020204030204" pitchFamily="34" charset="0"/>
                        <a:ea typeface="Calibri" panose="020F0502020204030204" pitchFamily="34" charset="0"/>
                      </a:endParaRPr>
                    </a:p>
                  </a:txBody>
                  <a:tcPr/>
                </a:tc>
                <a:extLst>
                  <a:ext uri="{0D108BD9-81ED-4DB2-BD59-A6C34878D82A}">
                    <a16:rowId xmlns:a16="http://schemas.microsoft.com/office/drawing/2014/main" val="2556049030"/>
                  </a:ext>
                </a:extLst>
              </a:tr>
              <a:tr h="354103">
                <a:tc>
                  <a:txBody>
                    <a:bodyPr/>
                    <a:lstStyle/>
                    <a:p>
                      <a:r>
                        <a:rPr lang="en-ZA" sz="1400" dirty="0">
                          <a:latin typeface="Arial Narrow" panose="020B0606020202030204" pitchFamily="34" charset="0"/>
                        </a:rPr>
                        <a:t>Bid Validity period</a:t>
                      </a:r>
                    </a:p>
                  </a:txBody>
                  <a:tcPr/>
                </a:tc>
                <a:tc>
                  <a:txBody>
                    <a:bodyPr/>
                    <a:lstStyle/>
                    <a:p>
                      <a:r>
                        <a:rPr lang="en-ZA" sz="1400" dirty="0">
                          <a:latin typeface="Arial Narrow" panose="020B0606020202030204" pitchFamily="34" charset="0"/>
                        </a:rPr>
                        <a:t>180 Days from the closing date of the bid</a:t>
                      </a:r>
                    </a:p>
                  </a:txBody>
                  <a:tcPr/>
                </a:tc>
                <a:extLst>
                  <a:ext uri="{0D108BD9-81ED-4DB2-BD59-A6C34878D82A}">
                    <a16:rowId xmlns:a16="http://schemas.microsoft.com/office/drawing/2014/main" val="946200746"/>
                  </a:ext>
                </a:extLst>
              </a:tr>
              <a:tr h="354103">
                <a:tc>
                  <a:txBody>
                    <a:bodyPr/>
                    <a:lstStyle/>
                    <a:p>
                      <a:r>
                        <a:rPr lang="en-ZA" sz="1400" dirty="0">
                          <a:latin typeface="Arial Narrow" panose="020B0606020202030204" pitchFamily="34" charset="0"/>
                        </a:rPr>
                        <a:t>Bid Closing date and Time</a:t>
                      </a:r>
                    </a:p>
                  </a:txBody>
                  <a:tcPr/>
                </a:tc>
                <a:tc>
                  <a:txBody>
                    <a:bodyPr/>
                    <a:lstStyle/>
                    <a:p>
                      <a:r>
                        <a:rPr lang="en-ZA" sz="1400" dirty="0">
                          <a:highlight>
                            <a:srgbClr val="FFFF00"/>
                          </a:highlight>
                          <a:latin typeface="Arial Narrow" panose="020B0606020202030204" pitchFamily="34" charset="0"/>
                        </a:rPr>
                        <a:t>15 </a:t>
                      </a:r>
                      <a:r>
                        <a:rPr lang="en-ZA" sz="1400">
                          <a:highlight>
                            <a:srgbClr val="FFFF00"/>
                          </a:highlight>
                          <a:latin typeface="Arial Narrow" panose="020B0606020202030204" pitchFamily="34" charset="0"/>
                        </a:rPr>
                        <a:t>August 2025 </a:t>
                      </a:r>
                      <a:r>
                        <a:rPr lang="en-ZA" sz="1400" dirty="0">
                          <a:highlight>
                            <a:srgbClr val="FFFF00"/>
                          </a:highlight>
                          <a:latin typeface="Arial Narrow" panose="020B0606020202030204" pitchFamily="34" charset="0"/>
                        </a:rPr>
                        <a:t>at 11:00am</a:t>
                      </a:r>
                    </a:p>
                  </a:txBody>
                  <a:tcPr/>
                </a:tc>
                <a:extLst>
                  <a:ext uri="{0D108BD9-81ED-4DB2-BD59-A6C34878D82A}">
                    <a16:rowId xmlns:a16="http://schemas.microsoft.com/office/drawing/2014/main" val="1069756492"/>
                  </a:ext>
                </a:extLst>
              </a:tr>
              <a:tr h="805678">
                <a:tc>
                  <a:txBody>
                    <a:bodyPr/>
                    <a:lstStyle/>
                    <a:p>
                      <a:r>
                        <a:rPr lang="en-ZA" sz="1400" dirty="0">
                          <a:latin typeface="Arial Narrow" panose="020B0606020202030204" pitchFamily="34" charset="0"/>
                        </a:rPr>
                        <a:t>Communication channels </a:t>
                      </a:r>
                    </a:p>
                    <a:p>
                      <a:endParaRPr lang="en-ZA" sz="1400" dirty="0">
                        <a:latin typeface="Arial Narrow" panose="020B0606020202030204" pitchFamily="34" charset="0"/>
                      </a:endParaRPr>
                    </a:p>
                    <a:p>
                      <a:r>
                        <a:rPr lang="en-ZA" sz="1400" dirty="0">
                          <a:latin typeface="Arial Narrow" panose="020B0606020202030204" pitchFamily="34" charset="0"/>
                        </a:rPr>
                        <a:t>Deadline for Queries, Question and Answers</a:t>
                      </a:r>
                    </a:p>
                  </a:txBody>
                  <a:tcPr/>
                </a:tc>
                <a:tc>
                  <a:txBody>
                    <a:bodyPr/>
                    <a:lstStyle/>
                    <a:p>
                      <a:r>
                        <a:rPr lang="en-ZA" sz="1400" dirty="0">
                          <a:latin typeface="Arial Narrow" panose="020B0606020202030204" pitchFamily="34" charset="0"/>
                        </a:rPr>
                        <a:t>Attention: Contract Manager </a:t>
                      </a:r>
                    </a:p>
                    <a:p>
                      <a:r>
                        <a:rPr lang="en-ZA" sz="1400" dirty="0">
                          <a:latin typeface="Arial Narrow" panose="020B0606020202030204" pitchFamily="34" charset="0"/>
                        </a:rPr>
                        <a:t>Email: Demand.Acquisition3@treasury.gov.za</a:t>
                      </a:r>
                    </a:p>
                    <a:p>
                      <a:r>
                        <a:rPr lang="en-ZA" sz="1400" dirty="0">
                          <a:highlight>
                            <a:srgbClr val="FFFF00"/>
                          </a:highlight>
                          <a:latin typeface="Arial Narrow" panose="020B0606020202030204" pitchFamily="34" charset="0"/>
                        </a:rPr>
                        <a:t>5 August 2025 at 16:00</a:t>
                      </a:r>
                    </a:p>
                  </a:txBody>
                  <a:tcPr/>
                </a:tc>
                <a:extLst>
                  <a:ext uri="{0D108BD9-81ED-4DB2-BD59-A6C34878D82A}">
                    <a16:rowId xmlns:a16="http://schemas.microsoft.com/office/drawing/2014/main" val="2747020184"/>
                  </a:ext>
                </a:extLst>
              </a:tr>
              <a:tr h="354103">
                <a:tc>
                  <a:txBody>
                    <a:bodyPr/>
                    <a:lstStyle/>
                    <a:p>
                      <a:endParaRPr lang="en-ZA" sz="1400" dirty="0">
                        <a:latin typeface="Arial Narrow" panose="020B0606020202030204" pitchFamily="34" charset="0"/>
                      </a:endParaRPr>
                    </a:p>
                  </a:txBody>
                  <a:tcPr/>
                </a:tc>
                <a:tc>
                  <a:txBody>
                    <a:bodyPr/>
                    <a:lstStyle/>
                    <a:p>
                      <a:endParaRPr lang="en-ZA" sz="1400" dirty="0"/>
                    </a:p>
                  </a:txBody>
                  <a:tcPr/>
                </a:tc>
                <a:extLst>
                  <a:ext uri="{0D108BD9-81ED-4DB2-BD59-A6C34878D82A}">
                    <a16:rowId xmlns:a16="http://schemas.microsoft.com/office/drawing/2014/main" val="618557424"/>
                  </a:ext>
                </a:extLst>
              </a:tr>
            </a:tbl>
          </a:graphicData>
        </a:graphic>
      </p:graphicFrame>
    </p:spTree>
    <p:extLst>
      <p:ext uri="{BB962C8B-B14F-4D97-AF65-F5344CB8AC3E}">
        <p14:creationId xmlns:p14="http://schemas.microsoft.com/office/powerpoint/2010/main" val="2233185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98" y="880844"/>
            <a:ext cx="8536487" cy="696286"/>
          </a:xfrm>
        </p:spPr>
        <p:txBody>
          <a:bodyPr>
            <a:normAutofit fontScale="90000"/>
          </a:bodyPr>
          <a:lstStyle/>
          <a:p>
            <a:pPr>
              <a:lnSpc>
                <a:spcPct val="100000"/>
              </a:lnSpc>
            </a:pPr>
            <a:br>
              <a:rPr kumimoji="0" lang="en-ZA" sz="1800" b="1"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1800" b="1" i="0" u="none" strike="noStrike" kern="1200" cap="none" spc="0" normalizeH="0" baseline="0" noProof="0" dirty="0">
                <a:ln>
                  <a:noFill/>
                </a:ln>
                <a:effectLst/>
                <a:uLnTx/>
                <a:uFillTx/>
                <a:latin typeface="Arial Narrow" panose="020B0606020202030204" pitchFamily="34" charset="0"/>
                <a:ea typeface="Calibri" panose="020F0502020204030204" pitchFamily="34" charset="0"/>
                <a:cs typeface="Arial" panose="020B0604020202020204" pitchFamily="34" charset="0"/>
              </a:rPr>
            </a:b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br>
              <a:rPr lang="en-ZA" sz="1800" b="1" dirty="0">
                <a:effectLst/>
                <a:latin typeface="Arial Narrow" panose="020B0606020202030204" pitchFamily="34" charset="0"/>
                <a:ea typeface="Calibri" panose="020F0502020204030204" pitchFamily="34" charset="0"/>
                <a:cs typeface="Arial" panose="020B0604020202020204" pitchFamily="34" charset="0"/>
              </a:rPr>
            </a:br>
            <a:br>
              <a:rPr lang="en-GB" sz="2800" dirty="0">
                <a:latin typeface="Arial Narrow" panose="020B0606020202030204" pitchFamily="34" charset="0"/>
              </a:rPr>
            </a:br>
            <a:r>
              <a:rPr lang="en-GB" sz="2200" dirty="0">
                <a:latin typeface="Arial Narrow" panose="020B0606020202030204" pitchFamily="34" charset="0"/>
              </a:rPr>
              <a:t>5. How to Access bid document </a:t>
            </a:r>
            <a:br>
              <a:rPr lang="en-GB" sz="2200" dirty="0">
                <a:latin typeface="Arial Narrow" panose="020B0606020202030204" pitchFamily="34" charset="0"/>
              </a:rPr>
            </a:br>
            <a:br>
              <a:rPr lang="en-GB" sz="2800" dirty="0"/>
            </a:br>
            <a:endParaRPr lang="en-GB" sz="2800" dirty="0"/>
          </a:p>
        </p:txBody>
      </p:sp>
      <p:sp>
        <p:nvSpPr>
          <p:cNvPr id="3" name="Content Placeholder 2"/>
          <p:cNvSpPr>
            <a:spLocks noGrp="1"/>
          </p:cNvSpPr>
          <p:nvPr>
            <p:ph idx="1"/>
          </p:nvPr>
        </p:nvSpPr>
        <p:spPr/>
        <p:txBody>
          <a:bodyPr>
            <a:normAutofit/>
          </a:bodyPr>
          <a:lstStyle/>
          <a:p>
            <a:pPr lvl="1"/>
            <a:r>
              <a:rPr lang="en-ZA" sz="2000" dirty="0"/>
              <a:t>Where bid documents can be obtained:</a:t>
            </a:r>
          </a:p>
          <a:p>
            <a:pPr marL="342900" lvl="1" indent="0">
              <a:buNone/>
            </a:pPr>
            <a:endParaRPr lang="en-GB" sz="2000" dirty="0"/>
          </a:p>
          <a:p>
            <a:pPr marL="457200" lvl="1" indent="0">
              <a:buNone/>
            </a:pPr>
            <a:r>
              <a:rPr lang="en-GB" sz="2000" dirty="0"/>
              <a:t>National Treasury website</a:t>
            </a:r>
          </a:p>
          <a:p>
            <a:pPr marL="457200" lvl="1" indent="0">
              <a:buNone/>
            </a:pPr>
            <a:r>
              <a:rPr lang="en-ZA" sz="2000" dirty="0">
                <a:hlinkClick r:id="rId2"/>
              </a:rPr>
              <a:t>http://www.treasury.gov.za/divisions/ocpo/ostb/CurrentTenders.aspx</a:t>
            </a:r>
            <a:endParaRPr lang="en-ZA" sz="2000" dirty="0"/>
          </a:p>
          <a:p>
            <a:pPr marL="457200" lvl="1" indent="0">
              <a:buNone/>
            </a:pPr>
            <a:r>
              <a:rPr lang="en-ZA" sz="2000" dirty="0"/>
              <a:t>E-tenders: </a:t>
            </a:r>
            <a:r>
              <a:rPr lang="en-ZA" sz="2000" dirty="0">
                <a:hlinkClick r:id="rId3"/>
              </a:rPr>
              <a:t>https://www.etenders.gov.za/</a:t>
            </a:r>
            <a:endParaRPr lang="en-ZA" sz="2000" dirty="0"/>
          </a:p>
          <a:p>
            <a:pPr marL="457200" lvl="1" indent="0">
              <a:buNone/>
            </a:pPr>
            <a:endParaRPr lang="en-ZA" sz="2200" dirty="0">
              <a:latin typeface="Arial Narrow" panose="020B0606020202030204" pitchFamily="34" charset="0"/>
            </a:endParaRPr>
          </a:p>
          <a:p>
            <a:pPr marL="0" indent="0">
              <a:buNone/>
            </a:pPr>
            <a:endParaRPr lang="en-GB" dirty="0"/>
          </a:p>
        </p:txBody>
      </p:sp>
    </p:spTree>
    <p:extLst>
      <p:ext uri="{BB962C8B-B14F-4D97-AF65-F5344CB8AC3E}">
        <p14:creationId xmlns:p14="http://schemas.microsoft.com/office/powerpoint/2010/main" val="3176421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A944-39D9-4C3C-839F-CC0F7D5AF74C}"/>
              </a:ext>
            </a:extLst>
          </p:cNvPr>
          <p:cNvSpPr>
            <a:spLocks noGrp="1"/>
          </p:cNvSpPr>
          <p:nvPr>
            <p:ph type="title"/>
          </p:nvPr>
        </p:nvSpPr>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dirty="0"/>
          </a:p>
        </p:txBody>
      </p:sp>
      <p:sp>
        <p:nvSpPr>
          <p:cNvPr id="3" name="Content Placeholder 2">
            <a:extLst>
              <a:ext uri="{FF2B5EF4-FFF2-40B4-BE49-F238E27FC236}">
                <a16:creationId xmlns:a16="http://schemas.microsoft.com/office/drawing/2014/main" id="{489C18F3-539F-4A55-9CA8-17EEDE355F45}"/>
              </a:ext>
            </a:extLst>
          </p:cNvPr>
          <p:cNvSpPr>
            <a:spLocks noGrp="1"/>
          </p:cNvSpPr>
          <p:nvPr>
            <p:ph idx="1"/>
          </p:nvPr>
        </p:nvSpPr>
        <p:spPr/>
        <p:txBody>
          <a:bodyPr/>
          <a:lstStyle/>
          <a:p>
            <a:pPr marL="457200" indent="-457200">
              <a:buAutoNum type="arabicPeriod" startAt="6"/>
            </a:pPr>
            <a:r>
              <a:rPr lang="en-GB" b="1" dirty="0"/>
              <a:t>Technical Specification and Scope of Work</a:t>
            </a:r>
          </a:p>
          <a:p>
            <a:pPr marL="0" indent="0">
              <a:buNone/>
            </a:pPr>
            <a:endParaRPr lang="en-GB" dirty="0"/>
          </a:p>
          <a:p>
            <a:pPr algn="just"/>
            <a:r>
              <a:rPr lang="en-GB" dirty="0"/>
              <a:t>Bidders must be able to </a:t>
            </a:r>
            <a:r>
              <a:rPr lang="en-ZA" dirty="0"/>
              <a:t>supply, delivery, installation, commissioning and maintenance of therapeutic rehabilitation equipment's to the state for the period of sixty (60) months</a:t>
            </a:r>
            <a:r>
              <a:rPr lang="en-ZA" sz="2400" b="1" dirty="0">
                <a:solidFill>
                  <a:prstClr val="black"/>
                </a:solidFill>
                <a:latin typeface="Arial Narrow" panose="020B0606020202030204" pitchFamily="34" charset="0"/>
                <a:ea typeface="Calibri" panose="020F0502020204030204" pitchFamily="34" charset="0"/>
                <a:cs typeface="Arial" panose="020B0604020202020204" pitchFamily="34" charset="0"/>
              </a:rPr>
              <a:t> </a:t>
            </a:r>
            <a:r>
              <a:rPr lang="en-GB" dirty="0"/>
              <a:t>as per the</a:t>
            </a:r>
            <a:r>
              <a:rPr lang="en-GB" b="1" dirty="0"/>
              <a:t> Technical Specifications. </a:t>
            </a:r>
          </a:p>
          <a:p>
            <a:pPr algn="just"/>
            <a:endParaRPr lang="en-GB" b="1" dirty="0"/>
          </a:p>
          <a:p>
            <a:pPr algn="just"/>
            <a:r>
              <a:rPr lang="en-GB" dirty="0"/>
              <a:t>All items are supported by detailed specifications.  Items must comply with  the specification as stated in the bid document of each item. </a:t>
            </a:r>
          </a:p>
          <a:p>
            <a:pPr marL="0" indent="0">
              <a:buNone/>
            </a:pPr>
            <a:endParaRPr lang="en-ZA" dirty="0"/>
          </a:p>
        </p:txBody>
      </p:sp>
    </p:spTree>
    <p:extLst>
      <p:ext uri="{BB962C8B-B14F-4D97-AF65-F5344CB8AC3E}">
        <p14:creationId xmlns:p14="http://schemas.microsoft.com/office/powerpoint/2010/main" val="2089753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100000"/>
              </a:lnSpc>
            </a:pP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br>
              <a:rPr kumimoji="0" lang="en-ZA" sz="2000" b="1"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br>
              <a:rPr lang="en-US" sz="2000" dirty="0">
                <a:latin typeface="Arial Narrow" panose="020B0606020202030204" pitchFamily="34" charset="0"/>
              </a:rPr>
            </a:br>
            <a:endParaRPr lang="en-GB" sz="2000" dirty="0">
              <a:latin typeface="Arial Narrow" panose="020B0606020202030204" pitchFamily="34" charset="0"/>
            </a:endParaRPr>
          </a:p>
        </p:txBody>
      </p:sp>
      <p:sp>
        <p:nvSpPr>
          <p:cNvPr id="4" name="Content Placeholder 3">
            <a:extLst>
              <a:ext uri="{FF2B5EF4-FFF2-40B4-BE49-F238E27FC236}">
                <a16:creationId xmlns:a16="http://schemas.microsoft.com/office/drawing/2014/main" id="{1A3C09A3-1875-4D25-9498-FAEB044BE41E}"/>
              </a:ext>
            </a:extLst>
          </p:cNvPr>
          <p:cNvSpPr>
            <a:spLocks noGrp="1"/>
          </p:cNvSpPr>
          <p:nvPr>
            <p:ph idx="1"/>
          </p:nvPr>
        </p:nvSpPr>
        <p:spPr/>
        <p:txBody>
          <a:bodyPr/>
          <a:lstStyle/>
          <a:p>
            <a:pPr marL="457200" indent="-457200">
              <a:buAutoNum type="arabicPeriod" startAt="7"/>
            </a:pPr>
            <a:r>
              <a:rPr lang="en-ZA" b="1" dirty="0"/>
              <a:t>Evaluation Criteria as per clause 6 of the SCC</a:t>
            </a:r>
          </a:p>
          <a:p>
            <a:pPr marL="0" indent="0">
              <a:buNone/>
            </a:pPr>
            <a:endParaRPr lang="en-ZA" dirty="0"/>
          </a:p>
          <a:p>
            <a:pPr marL="0" indent="0">
              <a:buNone/>
            </a:pPr>
            <a:endParaRPr lang="en-ZA" dirty="0"/>
          </a:p>
          <a:p>
            <a:endParaRPr lang="en-ZA" dirty="0"/>
          </a:p>
        </p:txBody>
      </p:sp>
      <p:graphicFrame>
        <p:nvGraphicFramePr>
          <p:cNvPr id="5" name="Table 4">
            <a:extLst>
              <a:ext uri="{FF2B5EF4-FFF2-40B4-BE49-F238E27FC236}">
                <a16:creationId xmlns:a16="http://schemas.microsoft.com/office/drawing/2014/main" id="{33714856-43EA-F290-34E3-F5EBCC38E90A}"/>
              </a:ext>
            </a:extLst>
          </p:cNvPr>
          <p:cNvGraphicFramePr>
            <a:graphicFrameLocks noGrp="1"/>
          </p:cNvGraphicFramePr>
          <p:nvPr>
            <p:extLst>
              <p:ext uri="{D42A27DB-BD31-4B8C-83A1-F6EECF244321}">
                <p14:modId xmlns:p14="http://schemas.microsoft.com/office/powerpoint/2010/main" val="1255505384"/>
              </p:ext>
            </p:extLst>
          </p:nvPr>
        </p:nvGraphicFramePr>
        <p:xfrm>
          <a:off x="578840" y="2464081"/>
          <a:ext cx="7701096" cy="2718033"/>
        </p:xfrm>
        <a:graphic>
          <a:graphicData uri="http://schemas.openxmlformats.org/drawingml/2006/table">
            <a:tbl>
              <a:tblPr firstRow="1" firstCol="1" bandRow="1"/>
              <a:tblGrid>
                <a:gridCol w="1925274">
                  <a:extLst>
                    <a:ext uri="{9D8B030D-6E8A-4147-A177-3AD203B41FA5}">
                      <a16:colId xmlns:a16="http://schemas.microsoft.com/office/drawing/2014/main" val="1446033734"/>
                    </a:ext>
                  </a:extLst>
                </a:gridCol>
                <a:gridCol w="1925274">
                  <a:extLst>
                    <a:ext uri="{9D8B030D-6E8A-4147-A177-3AD203B41FA5}">
                      <a16:colId xmlns:a16="http://schemas.microsoft.com/office/drawing/2014/main" val="1561310392"/>
                    </a:ext>
                  </a:extLst>
                </a:gridCol>
                <a:gridCol w="1925274">
                  <a:extLst>
                    <a:ext uri="{9D8B030D-6E8A-4147-A177-3AD203B41FA5}">
                      <a16:colId xmlns:a16="http://schemas.microsoft.com/office/drawing/2014/main" val="3893494303"/>
                    </a:ext>
                  </a:extLst>
                </a:gridCol>
                <a:gridCol w="1925274">
                  <a:extLst>
                    <a:ext uri="{9D8B030D-6E8A-4147-A177-3AD203B41FA5}">
                      <a16:colId xmlns:a16="http://schemas.microsoft.com/office/drawing/2014/main" val="2543426949"/>
                    </a:ext>
                  </a:extLst>
                </a:gridCol>
              </a:tblGrid>
              <a:tr h="435998">
                <a:tc>
                  <a:txBody>
                    <a:bodyPr/>
                    <a:lstStyle/>
                    <a:p>
                      <a:pPr algn="ctr">
                        <a:lnSpc>
                          <a:spcPct val="150000"/>
                        </a:lnSpc>
                        <a:spcBef>
                          <a:spcPts val="600"/>
                        </a:spcBef>
                        <a:spcAft>
                          <a:spcPts val="600"/>
                        </a:spcAft>
                        <a:buNone/>
                      </a:pPr>
                      <a:r>
                        <a:rPr lang="en-US" sz="1400" b="1"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Phase 1</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buNone/>
                      </a:pPr>
                      <a:r>
                        <a:rPr lang="en-US" sz="14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Phase 2</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buNone/>
                      </a:pPr>
                      <a:r>
                        <a:rPr lang="en-US" sz="14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Phase 3</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buNone/>
                      </a:pPr>
                      <a:r>
                        <a:rPr lang="en-US" sz="1400" b="1">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Phase 4</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3026422906"/>
                  </a:ext>
                </a:extLst>
              </a:tr>
              <a:tr h="1086286">
                <a:tc>
                  <a:txBody>
                    <a:bodyPr/>
                    <a:lstStyle/>
                    <a:p>
                      <a:pPr algn="ctr">
                        <a:lnSpc>
                          <a:spcPct val="150000"/>
                        </a:lnSpc>
                        <a:spcBef>
                          <a:spcPts val="600"/>
                        </a:spcBef>
                        <a:spcAft>
                          <a:spcPts val="600"/>
                        </a:spcAft>
                        <a:buNone/>
                      </a:pPr>
                      <a:r>
                        <a:rPr lang="en-US" sz="14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Mandatory Requirements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buNone/>
                      </a:pPr>
                      <a:r>
                        <a:rPr lang="en-US" sz="1400" dirty="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Administrative Requirements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buNone/>
                      </a:pPr>
                      <a:r>
                        <a:rPr lang="en-US" sz="140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Technical Requirements</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50000"/>
                        </a:lnSpc>
                        <a:spcBef>
                          <a:spcPts val="600"/>
                        </a:spcBef>
                        <a:spcAft>
                          <a:spcPts val="600"/>
                        </a:spcAft>
                        <a:buNone/>
                      </a:pPr>
                      <a:r>
                        <a:rPr lang="en-US" sz="1400">
                          <a:solidFill>
                            <a:srgbClr val="FFFFFF"/>
                          </a:solidFill>
                          <a:effectLst/>
                          <a:latin typeface="Arial Narrow" panose="020B0606020202030204" pitchFamily="34" charset="0"/>
                          <a:ea typeface="Times New Roman" panose="02020603050405020304" pitchFamily="18" charset="0"/>
                          <a:cs typeface="Times New Roman" panose="02020603050405020304" pitchFamily="18" charset="0"/>
                        </a:rPr>
                        <a:t>Price and Specific Goals</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278340538"/>
                  </a:ext>
                </a:extLst>
              </a:tr>
              <a:tr h="1195749">
                <a:tc>
                  <a:txBody>
                    <a:bodyPr/>
                    <a:lstStyle/>
                    <a:p>
                      <a:pPr>
                        <a:lnSpc>
                          <a:spcPct val="115000"/>
                        </a:lnSpc>
                        <a:spcBef>
                          <a:spcPts val="600"/>
                        </a:spcBef>
                        <a:spcAft>
                          <a:spcPts val="600"/>
                        </a:spcAft>
                        <a:buNone/>
                      </a:pPr>
                      <a:r>
                        <a:rPr lang="en-US" sz="1400">
                          <a:effectLst/>
                          <a:latin typeface="Arial Narrow" panose="020B0606020202030204" pitchFamily="34" charset="0"/>
                          <a:ea typeface="Times New Roman" panose="02020603050405020304" pitchFamily="18" charset="0"/>
                          <a:cs typeface="Arial" panose="020B0604020202020204" pitchFamily="34" charset="0"/>
                        </a:rPr>
                        <a:t>Compliance with mandatory and other bid requirements </a:t>
                      </a:r>
                      <a:endParaRPr lang="en-ZA" sz="140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buNone/>
                      </a:pPr>
                      <a:r>
                        <a:rPr lang="en-GB" sz="1400" dirty="0">
                          <a:effectLst/>
                          <a:latin typeface="Arial Narrow" panose="020B0606020202030204" pitchFamily="34" charset="0"/>
                          <a:ea typeface="Calibri" panose="020F0502020204030204" pitchFamily="34" charset="0"/>
                          <a:cs typeface="Arial" panose="020B0604020202020204" pitchFamily="34" charset="0"/>
                        </a:rPr>
                        <a:t>Compliance with the Administration documents requirements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buNone/>
                      </a:pPr>
                      <a:r>
                        <a:rPr lang="en-US" sz="1400" dirty="0">
                          <a:effectLst/>
                          <a:latin typeface="Arial Narrow" panose="020B0606020202030204" pitchFamily="34" charset="0"/>
                          <a:ea typeface="Times New Roman" panose="02020603050405020304" pitchFamily="18" charset="0"/>
                          <a:cs typeface="Times New Roman" panose="02020603050405020304" pitchFamily="18" charset="0"/>
                        </a:rPr>
                        <a:t>Compliance with the technical specifications and requirements</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600"/>
                        </a:spcAft>
                        <a:buNone/>
                      </a:pPr>
                      <a:r>
                        <a:rPr lang="en-GB" sz="1400" dirty="0">
                          <a:effectLst/>
                          <a:latin typeface="Arial Narrow" panose="020B0606020202030204" pitchFamily="34" charset="0"/>
                          <a:ea typeface="Calibri" panose="020F0502020204030204" pitchFamily="34" charset="0"/>
                          <a:cs typeface="Arial" panose="020B0604020202020204" pitchFamily="34" charset="0"/>
                        </a:rPr>
                        <a:t>Bids evaluated in terms of the 90/10 preference system</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2333174"/>
                  </a:ext>
                </a:extLst>
              </a:tr>
            </a:tbl>
          </a:graphicData>
        </a:graphic>
      </p:graphicFrame>
    </p:spTree>
    <p:extLst>
      <p:ext uri="{BB962C8B-B14F-4D97-AF65-F5344CB8AC3E}">
        <p14:creationId xmlns:p14="http://schemas.microsoft.com/office/powerpoint/2010/main" val="544750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CFEBD-989B-946F-7C33-DB69BE902200}"/>
              </a:ext>
            </a:extLst>
          </p:cNvPr>
          <p:cNvSpPr>
            <a:spLocks noGrp="1"/>
          </p:cNvSpPr>
          <p:nvPr>
            <p:ph type="title"/>
          </p:nvPr>
        </p:nvSpPr>
        <p:spPr>
          <a:xfrm>
            <a:off x="371989" y="620038"/>
            <a:ext cx="8536487" cy="945715"/>
          </a:xfrm>
        </p:spPr>
        <p:txBody>
          <a:bodyPr>
            <a:normAutofit/>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dirty="0"/>
          </a:p>
        </p:txBody>
      </p:sp>
      <p:sp>
        <p:nvSpPr>
          <p:cNvPr id="7" name="Content Placeholder 6">
            <a:extLst>
              <a:ext uri="{FF2B5EF4-FFF2-40B4-BE49-F238E27FC236}">
                <a16:creationId xmlns:a16="http://schemas.microsoft.com/office/drawing/2014/main" id="{7F8070D4-7FC2-F152-E59C-DF94BA1ED342}"/>
              </a:ext>
            </a:extLst>
          </p:cNvPr>
          <p:cNvSpPr>
            <a:spLocks noGrp="1"/>
          </p:cNvSpPr>
          <p:nvPr>
            <p:ph idx="1"/>
          </p:nvPr>
        </p:nvSpPr>
        <p:spPr>
          <a:xfrm>
            <a:off x="288099" y="1565754"/>
            <a:ext cx="8536487" cy="5081536"/>
          </a:xfrm>
        </p:spPr>
        <p:txBody>
          <a:bodyPr>
            <a:normAutofit/>
          </a:bodyPr>
          <a:lstStyle/>
          <a:p>
            <a:r>
              <a:rPr lang="en-US" sz="2000" b="1" dirty="0">
                <a:highlight>
                  <a:srgbClr val="00FFFF"/>
                </a:highlight>
              </a:rPr>
              <a:t>Phase 1: Mandatory  Requirement</a:t>
            </a:r>
          </a:p>
          <a:p>
            <a:pPr marL="457200" indent="-457200">
              <a:buFont typeface="+mj-lt"/>
              <a:buAutoNum type="alphaLcPeriod"/>
            </a:pPr>
            <a:r>
              <a:rPr lang="en-US" sz="2000" dirty="0"/>
              <a:t>Bidders must submit all required documents with the bid document at the closing date and time of the bid.</a:t>
            </a:r>
          </a:p>
          <a:p>
            <a:pPr marL="457200" indent="-457200">
              <a:buFont typeface="+mj-lt"/>
              <a:buAutoNum type="alphaLcPeriod"/>
            </a:pPr>
            <a:r>
              <a:rPr lang="en-US" sz="2000" dirty="0"/>
              <a:t>During this evaluation phase, bidders’ responses will be evaluated based on the document submitted under mandatory requirements. Any bid that does not meet these mandatory requirements will be considered non-responsive and will be disqualified. </a:t>
            </a:r>
          </a:p>
          <a:p>
            <a:r>
              <a:rPr lang="en-US" sz="2000" b="1" dirty="0"/>
              <a:t>Pricing Schedule</a:t>
            </a:r>
          </a:p>
          <a:p>
            <a:pPr marL="457200" indent="-457200">
              <a:buAutoNum type="alphaLcParenR"/>
            </a:pPr>
            <a:r>
              <a:rPr lang="en-US" sz="2000" dirty="0"/>
              <a:t>Bidders are required to submit responsive bids by completing all pricing    and item information on the provided pricing schedule for the individual items and all required forms. </a:t>
            </a:r>
          </a:p>
          <a:p>
            <a:pPr marL="457200" indent="-457200">
              <a:buAutoNum type="alphaLcParenR"/>
            </a:pPr>
            <a:r>
              <a:rPr lang="en-US" sz="2000" dirty="0"/>
              <a:t>Non-submission of the pricing schedule will invalidate the bid .</a:t>
            </a:r>
          </a:p>
          <a:p>
            <a:pPr marL="0" indent="0">
              <a:buNone/>
            </a:pPr>
            <a:endParaRPr lang="en-ZA" sz="2000" b="1" dirty="0"/>
          </a:p>
          <a:p>
            <a:pPr marL="0" indent="0">
              <a:buNone/>
            </a:pPr>
            <a:endParaRPr lang="en-US" sz="2000" dirty="0"/>
          </a:p>
          <a:p>
            <a:endParaRPr lang="en-US" sz="2000" dirty="0"/>
          </a:p>
          <a:p>
            <a:endParaRPr lang="en-ZA" sz="2000" dirty="0">
              <a:highlight>
                <a:srgbClr val="FFFF00"/>
              </a:highlight>
            </a:endParaRPr>
          </a:p>
        </p:txBody>
      </p:sp>
    </p:spTree>
    <p:extLst>
      <p:ext uri="{BB962C8B-B14F-4D97-AF65-F5344CB8AC3E}">
        <p14:creationId xmlns:p14="http://schemas.microsoft.com/office/powerpoint/2010/main" val="712948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B9BCD-B325-43C1-A773-0DC546817870}"/>
              </a:ext>
            </a:extLst>
          </p:cNvPr>
          <p:cNvSpPr>
            <a:spLocks noGrp="1"/>
          </p:cNvSpPr>
          <p:nvPr>
            <p:ph type="title"/>
          </p:nvPr>
        </p:nvSpPr>
        <p:spPr>
          <a:xfrm>
            <a:off x="288099" y="620038"/>
            <a:ext cx="8536487" cy="525181"/>
          </a:xfrm>
        </p:spPr>
        <p:txBody>
          <a:bodyPr>
            <a:normAutofit fontScale="90000"/>
          </a:bodyPr>
          <a:lstStyle/>
          <a:p>
            <a:pPr>
              <a:lnSpc>
                <a:spcPct val="100000"/>
              </a:lnSpc>
            </a:pPr>
            <a:r>
              <a:rPr lang="en-ZA" sz="1800" dirty="0">
                <a:latin typeface="Arial Narrow" panose="020B0606020202030204" pitchFamily="34" charset="0"/>
                <a:ea typeface="Calibri" panose="020F0502020204030204" pitchFamily="34" charset="0"/>
                <a:cs typeface="Arial" panose="020B0604020202020204" pitchFamily="34" charset="0"/>
              </a:rPr>
              <a:t>RT55-1-2025: </a:t>
            </a:r>
            <a:r>
              <a:rPr lang="en-ZA" sz="1800" dirty="0">
                <a:solidFill>
                  <a:prstClr val="black"/>
                </a:solidFill>
                <a:latin typeface="Arial Narrow" panose="020B0606020202030204" pitchFamily="34" charset="0"/>
                <a:ea typeface="Calibri" panose="020F0502020204030204" pitchFamily="34" charset="0"/>
                <a:cs typeface="Arial" panose="020B0604020202020204" pitchFamily="34" charset="0"/>
              </a:rPr>
              <a:t>SUPPLY, DELIVERY, INSTALLATION, COMMISSIONING AND MAINTENANCE OF </a:t>
            </a:r>
            <a:r>
              <a:rPr lang="en-ZA" sz="1800" dirty="0">
                <a:latin typeface="Arial Narrow" panose="020B0606020202030204" pitchFamily="34" charset="0"/>
                <a:ea typeface="Calibri" panose="020F0502020204030204" pitchFamily="34" charset="0"/>
                <a:cs typeface="Arial" panose="020B0604020202020204" pitchFamily="34" charset="0"/>
              </a:rPr>
              <a:t>THERAPEUTIC REHABILITATION EQUIPMENT TO THE STATE FOR THE PERIOD SIXTY (60) MONTHS</a:t>
            </a:r>
            <a:endParaRPr lang="en-ZA" sz="2000" dirty="0"/>
          </a:p>
        </p:txBody>
      </p:sp>
      <p:sp>
        <p:nvSpPr>
          <p:cNvPr id="3" name="Content Placeholder 2">
            <a:extLst>
              <a:ext uri="{FF2B5EF4-FFF2-40B4-BE49-F238E27FC236}">
                <a16:creationId xmlns:a16="http://schemas.microsoft.com/office/drawing/2014/main" id="{C5FC441C-556D-4FB2-9BCB-1234D66A0689}"/>
              </a:ext>
            </a:extLst>
          </p:cNvPr>
          <p:cNvSpPr>
            <a:spLocks noGrp="1"/>
          </p:cNvSpPr>
          <p:nvPr>
            <p:ph idx="1"/>
          </p:nvPr>
        </p:nvSpPr>
        <p:spPr>
          <a:xfrm>
            <a:off x="288099" y="1251752"/>
            <a:ext cx="8536487" cy="5395538"/>
          </a:xfrm>
        </p:spPr>
        <p:txBody>
          <a:bodyPr>
            <a:normAutofit fontScale="25000" lnSpcReduction="20000"/>
          </a:bodyPr>
          <a:lstStyle/>
          <a:p>
            <a:pPr marL="742950" lvl="1" indent="-285750" algn="just">
              <a:lnSpc>
                <a:spcPct val="120000"/>
              </a:lnSpc>
              <a:spcBef>
                <a:spcPts val="600"/>
              </a:spcBef>
              <a:spcAft>
                <a:spcPts val="600"/>
              </a:spcAft>
              <a:buFont typeface="Arial Narrow" panose="020B0606020202030204" pitchFamily="34" charset="0"/>
              <a:buAutoNum type="arabicPeriod"/>
            </a:pPr>
            <a:r>
              <a:rPr lang="en-ZA" sz="4400" b="1" dirty="0">
                <a:effectLst/>
                <a:latin typeface="Arial Narrow" panose="020B0606020202030204" pitchFamily="34" charset="0"/>
                <a:ea typeface="Calibri" panose="020F0502020204030204" pitchFamily="34" charset="0"/>
                <a:cs typeface="Arial" panose="020B0604020202020204" pitchFamily="34" charset="0"/>
              </a:rPr>
              <a:t>PHASE 2: ADMINISTRATIVE AND LEGISLATIVE REQUIREMENTS</a:t>
            </a:r>
            <a:endParaRPr lang="en-US" sz="4400" b="1" dirty="0"/>
          </a:p>
          <a:p>
            <a:pPr marL="1143000" lvl="2" indent="-228600" algn="just">
              <a:lnSpc>
                <a:spcPct val="120000"/>
              </a:lnSpc>
              <a:spcBef>
                <a:spcPts val="600"/>
              </a:spcBef>
              <a:spcAft>
                <a:spcPts val="600"/>
              </a:spcAft>
              <a:buFont typeface="Arial Narrow" panose="020B0606020202030204" pitchFamily="34" charset="0"/>
              <a:buAutoNum type="arabicPeriod"/>
            </a:pPr>
            <a:r>
              <a:rPr lang="en-ZA" sz="4400" b="1" dirty="0">
                <a:latin typeface="Arial Narrow" panose="020B0606020202030204" pitchFamily="34" charset="0"/>
                <a:cs typeface="Arial" panose="020B0604020202020204" pitchFamily="34" charset="0"/>
              </a:rPr>
              <a:t>Legislative Requirements</a:t>
            </a:r>
          </a:p>
          <a:p>
            <a:pPr marL="914400" lvl="2" indent="0" algn="just">
              <a:lnSpc>
                <a:spcPct val="120000"/>
              </a:lnSpc>
              <a:spcBef>
                <a:spcPts val="600"/>
              </a:spcBef>
              <a:spcAft>
                <a:spcPts val="600"/>
              </a:spcAft>
              <a:buNone/>
            </a:pPr>
            <a:r>
              <a:rPr lang="en-ZA" sz="4400" dirty="0">
                <a:latin typeface="Arial Narrow" panose="020B0606020202030204" pitchFamily="34" charset="0"/>
                <a:cs typeface="Arial" panose="020B0604020202020204" pitchFamily="34" charset="0"/>
              </a:rPr>
              <a:t>Bidders are required to submit the legislative documents to comply to the policy to guide uniformity in procurement reform processes in Government as per section 2 of Practice Note No SCM 1 of 2003 regarding bid documentation for supply chain management. It is also a requirement for bidders to submit the other legislative documents as detailed below.</a:t>
            </a:r>
          </a:p>
          <a:p>
            <a:pPr marL="1600200" lvl="3" indent="-228600">
              <a:lnSpc>
                <a:spcPct val="120000"/>
              </a:lnSpc>
              <a:spcBef>
                <a:spcPts val="600"/>
              </a:spcBef>
              <a:spcAft>
                <a:spcPts val="600"/>
              </a:spcAft>
              <a:buFont typeface="Arial Narrow" panose="020B0606020202030204" pitchFamily="34" charset="0"/>
              <a:buAutoNum type="arabicPeriod"/>
            </a:pPr>
            <a:r>
              <a:rPr lang="en-ZA" sz="4400" b="1" dirty="0">
                <a:latin typeface="Arial Narrow" panose="020B0606020202030204" pitchFamily="34" charset="0"/>
                <a:cs typeface="Arial" panose="020B0604020202020204" pitchFamily="34" charset="0"/>
              </a:rPr>
              <a:t>SBD 1 </a:t>
            </a:r>
            <a:r>
              <a:rPr lang="en-ZA" sz="4400" dirty="0">
                <a:latin typeface="Arial Narrow" panose="020B0606020202030204" pitchFamily="34" charset="0"/>
                <a:cs typeface="Arial" panose="020B0604020202020204" pitchFamily="34" charset="0"/>
              </a:rPr>
              <a:t>invitation form to bid.</a:t>
            </a:r>
          </a:p>
          <a:p>
            <a:pPr marL="1600200" lvl="3" indent="-228600">
              <a:lnSpc>
                <a:spcPct val="120000"/>
              </a:lnSpc>
              <a:spcBef>
                <a:spcPts val="600"/>
              </a:spcBef>
              <a:spcAft>
                <a:spcPts val="600"/>
              </a:spcAft>
              <a:buFont typeface="Arial Narrow" panose="020B0606020202030204" pitchFamily="34" charset="0"/>
              <a:buAutoNum type="arabicPeriod"/>
            </a:pPr>
            <a:r>
              <a:rPr lang="en-ZA" sz="4400" b="1" dirty="0">
                <a:latin typeface="Arial Narrow" panose="020B0606020202030204" pitchFamily="34" charset="0"/>
                <a:cs typeface="Arial" panose="020B0604020202020204" pitchFamily="34" charset="0"/>
              </a:rPr>
              <a:t>SBD 4 </a:t>
            </a:r>
            <a:r>
              <a:rPr lang="en-ZA" sz="4400" dirty="0">
                <a:latin typeface="Arial Narrow" panose="020B0606020202030204" pitchFamily="34" charset="0"/>
                <a:cs typeface="Arial" panose="020B0604020202020204" pitchFamily="34" charset="0"/>
              </a:rPr>
              <a:t>bidder’s disclosure.</a:t>
            </a:r>
          </a:p>
          <a:p>
            <a:pPr marL="1600200" lvl="3" indent="-228600">
              <a:lnSpc>
                <a:spcPct val="120000"/>
              </a:lnSpc>
              <a:spcBef>
                <a:spcPts val="600"/>
              </a:spcBef>
              <a:spcAft>
                <a:spcPts val="600"/>
              </a:spcAft>
              <a:buFont typeface="Arial Narrow" panose="020B0606020202030204" pitchFamily="34" charset="0"/>
              <a:buAutoNum type="arabicPeriod"/>
            </a:pPr>
            <a:r>
              <a:rPr lang="en-ZA" sz="4400" b="1" dirty="0">
                <a:latin typeface="Arial Narrow" panose="020B0606020202030204" pitchFamily="34" charset="0"/>
                <a:cs typeface="Arial" panose="020B0604020202020204" pitchFamily="34" charset="0"/>
              </a:rPr>
              <a:t>SBD 6.1 </a:t>
            </a:r>
            <a:r>
              <a:rPr lang="en-ZA" sz="4400" dirty="0">
                <a:latin typeface="Arial Narrow" panose="020B0606020202030204" pitchFamily="34" charset="0"/>
                <a:cs typeface="Arial" panose="020B0604020202020204" pitchFamily="34" charset="0"/>
              </a:rPr>
              <a:t>preference points claim form.</a:t>
            </a:r>
          </a:p>
          <a:p>
            <a:pPr marL="1600200" lvl="3" indent="-228600">
              <a:lnSpc>
                <a:spcPct val="120000"/>
              </a:lnSpc>
              <a:spcBef>
                <a:spcPts val="600"/>
              </a:spcBef>
              <a:spcAft>
                <a:spcPts val="600"/>
              </a:spcAft>
              <a:buFont typeface="Arial Narrow" panose="020B0606020202030204" pitchFamily="34" charset="0"/>
              <a:buAutoNum type="arabicPeriod"/>
            </a:pPr>
            <a:r>
              <a:rPr lang="en-ZA" sz="4400" b="1" dirty="0">
                <a:latin typeface="Arial Narrow" panose="020B0606020202030204" pitchFamily="34" charset="0"/>
                <a:cs typeface="Arial" panose="020B0604020202020204" pitchFamily="34" charset="0"/>
              </a:rPr>
              <a:t>Company Registration and Organogram</a:t>
            </a:r>
          </a:p>
          <a:p>
            <a:pPr marL="1600200" lvl="3" indent="-228600">
              <a:lnSpc>
                <a:spcPct val="120000"/>
              </a:lnSpc>
              <a:spcBef>
                <a:spcPts val="600"/>
              </a:spcBef>
              <a:spcAft>
                <a:spcPts val="600"/>
              </a:spcAft>
              <a:buFont typeface="Arial Narrow" panose="020B0606020202030204" pitchFamily="34" charset="0"/>
              <a:buAutoNum type="arabicPeriod"/>
            </a:pPr>
            <a:r>
              <a:rPr lang="en-ZA" sz="4400" dirty="0">
                <a:latin typeface="Arial Narrow" panose="020B0606020202030204" pitchFamily="34" charset="0"/>
                <a:cs typeface="Arial" panose="020B0604020202020204" pitchFamily="34" charset="0"/>
              </a:rPr>
              <a:t>Shareholding portfolio </a:t>
            </a:r>
            <a:r>
              <a:rPr lang="en-ZA" sz="4400" b="1" dirty="0">
                <a:latin typeface="Arial Narrow" panose="020B0606020202030204" pitchFamily="34" charset="0"/>
                <a:cs typeface="Arial" panose="020B0604020202020204" pitchFamily="34" charset="0"/>
              </a:rPr>
              <a:t>by proof of registration of the company </a:t>
            </a:r>
            <a:r>
              <a:rPr lang="en-ZA" sz="4400" dirty="0">
                <a:latin typeface="Arial Narrow" panose="020B0606020202030204" pitchFamily="34" charset="0"/>
                <a:cs typeface="Arial" panose="020B0604020202020204" pitchFamily="34" charset="0"/>
              </a:rPr>
              <a:t>with Companies Intellectual Property Commission. An additional document detailing the shareholding of the bidder in an </a:t>
            </a:r>
            <a:r>
              <a:rPr lang="en-ZA" sz="4400" b="1" dirty="0">
                <a:latin typeface="Arial Narrow" panose="020B0606020202030204" pitchFamily="34" charset="0"/>
                <a:cs typeface="Arial" panose="020B0604020202020204" pitchFamily="34" charset="0"/>
              </a:rPr>
              <a:t>organogram</a:t>
            </a:r>
            <a:r>
              <a:rPr lang="en-ZA" sz="4400" dirty="0">
                <a:latin typeface="Arial Narrow" panose="020B0606020202030204" pitchFamily="34" charset="0"/>
                <a:cs typeface="Arial" panose="020B0604020202020204" pitchFamily="34" charset="0"/>
              </a:rPr>
              <a:t> format in support of the proof of company registration must be submitted by bidders at the closing date and time.</a:t>
            </a:r>
          </a:p>
          <a:p>
            <a:pPr marL="1143000" lvl="2" indent="-228600" algn="just">
              <a:lnSpc>
                <a:spcPct val="120000"/>
              </a:lnSpc>
              <a:spcBef>
                <a:spcPts val="600"/>
              </a:spcBef>
              <a:spcAft>
                <a:spcPts val="600"/>
              </a:spcAft>
              <a:buFont typeface="Arial Narrow" panose="020B0606020202030204" pitchFamily="34" charset="0"/>
              <a:buAutoNum type="arabicPeriod"/>
              <a:tabLst>
                <a:tab pos="540385" algn="l"/>
              </a:tabLst>
            </a:pPr>
            <a:r>
              <a:rPr lang="en-ZA" sz="4400" b="1" dirty="0">
                <a:latin typeface="Arial Narrow" panose="020B0606020202030204" pitchFamily="34" charset="0"/>
                <a:cs typeface="Arial" panose="020B0604020202020204" pitchFamily="34" charset="0"/>
              </a:rPr>
              <a:t>Conditions of Contract</a:t>
            </a:r>
          </a:p>
          <a:p>
            <a:pPr marL="1600200" lvl="3" indent="-228600" algn="just">
              <a:lnSpc>
                <a:spcPct val="120000"/>
              </a:lnSpc>
              <a:spcBef>
                <a:spcPts val="600"/>
              </a:spcBef>
              <a:spcAft>
                <a:spcPts val="600"/>
              </a:spcAft>
              <a:buFont typeface="Arial Narrow" panose="020B0606020202030204" pitchFamily="34" charset="0"/>
              <a:buAutoNum type="arabicPeriod"/>
            </a:pPr>
            <a:r>
              <a:rPr lang="en-ZA" sz="4400" b="1" dirty="0">
                <a:latin typeface="Arial Narrow" panose="020B0606020202030204" pitchFamily="34" charset="0"/>
                <a:cs typeface="Arial" panose="020B0604020202020204" pitchFamily="34" charset="0"/>
              </a:rPr>
              <a:t>General Condition of Contract </a:t>
            </a:r>
            <a:r>
              <a:rPr lang="en-ZA" sz="4400" dirty="0">
                <a:latin typeface="Arial Narrow" panose="020B0606020202030204" pitchFamily="34" charset="0"/>
                <a:cs typeface="Arial" panose="020B0604020202020204" pitchFamily="34" charset="0"/>
              </a:rPr>
              <a:t>which are fully signed and initialled on every page to indicate that the bidder has read and understood the terms and conditions.</a:t>
            </a:r>
          </a:p>
          <a:p>
            <a:pPr marL="1600200" lvl="3" indent="-228600" algn="just">
              <a:lnSpc>
                <a:spcPct val="120000"/>
              </a:lnSpc>
              <a:spcBef>
                <a:spcPts val="600"/>
              </a:spcBef>
              <a:spcAft>
                <a:spcPts val="600"/>
              </a:spcAft>
              <a:buFont typeface="Arial Narrow" panose="020B0606020202030204" pitchFamily="34" charset="0"/>
              <a:buAutoNum type="arabicPeriod"/>
            </a:pPr>
            <a:r>
              <a:rPr lang="en-ZA" sz="4400" b="1" dirty="0">
                <a:latin typeface="Arial Narrow" panose="020B0606020202030204" pitchFamily="34" charset="0"/>
                <a:cs typeface="Arial" panose="020B0604020202020204" pitchFamily="34" charset="0"/>
              </a:rPr>
              <a:t>Special Conditions of Contract </a:t>
            </a:r>
            <a:r>
              <a:rPr lang="en-ZA" sz="4400" dirty="0">
                <a:latin typeface="Arial Narrow" panose="020B0606020202030204" pitchFamily="34" charset="0"/>
                <a:cs typeface="Arial" panose="020B0604020202020204" pitchFamily="34" charset="0"/>
              </a:rPr>
              <a:t>which are fully signed and initialled on every page to indicate that the bidder has read and understood the terms and conditions.</a:t>
            </a:r>
          </a:p>
          <a:p>
            <a:pPr marL="1600200" lvl="3" indent="-228600" algn="just">
              <a:lnSpc>
                <a:spcPct val="120000"/>
              </a:lnSpc>
              <a:spcBef>
                <a:spcPts val="600"/>
              </a:spcBef>
              <a:spcAft>
                <a:spcPts val="600"/>
              </a:spcAft>
              <a:buFont typeface="Arial Narrow" panose="020B0606020202030204" pitchFamily="34" charset="0"/>
              <a:buAutoNum type="arabicPeriod"/>
            </a:pPr>
            <a:r>
              <a:rPr lang="en-ZA" sz="4400" dirty="0">
                <a:latin typeface="Arial Narrow" panose="020B0606020202030204" pitchFamily="34" charset="0"/>
                <a:cs typeface="Arial" panose="020B0604020202020204" pitchFamily="34" charset="0"/>
              </a:rPr>
              <a:t>Non-submission of the required documents may result in disqualification.</a:t>
            </a:r>
            <a:r>
              <a:rPr lang="en-ZA" sz="4400" b="1" dirty="0">
                <a:latin typeface="Arial Narrow" panose="020B0606020202030204" pitchFamily="34" charset="0"/>
                <a:cs typeface="Arial" panose="020B0604020202020204" pitchFamily="34" charset="0"/>
              </a:rPr>
              <a:t> </a:t>
            </a:r>
          </a:p>
          <a:p>
            <a:pPr>
              <a:buFont typeface="Wingdings" panose="05000000000000000000" pitchFamily="2" charset="2"/>
              <a:buChar char="§"/>
            </a:pPr>
            <a:endParaRPr lang="en-ZA" b="1" dirty="0"/>
          </a:p>
        </p:txBody>
      </p:sp>
    </p:spTree>
    <p:extLst>
      <p:ext uri="{BB962C8B-B14F-4D97-AF65-F5344CB8AC3E}">
        <p14:creationId xmlns:p14="http://schemas.microsoft.com/office/powerpoint/2010/main" val="3479886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272E51E1252499E50B09DFB414863" ma:contentTypeVersion="15" ma:contentTypeDescription="Create a new document." ma:contentTypeScope="" ma:versionID="a10f7d0b0f0557624aeb5faad2086a01">
  <xsd:schema xmlns:xsd="http://www.w3.org/2001/XMLSchema" xmlns:xs="http://www.w3.org/2001/XMLSchema" xmlns:p="http://schemas.microsoft.com/office/2006/metadata/properties" xmlns:ns3="c9968551-9431-4fbf-96b0-f2441281689f" xmlns:ns4="7b8fcb1b-b789-46a4-94cb-36d4758294cd" targetNamespace="http://schemas.microsoft.com/office/2006/metadata/properties" ma:root="true" ma:fieldsID="29e6c21e23f4150cc7849a4ecaa09439" ns3:_="" ns4:_="">
    <xsd:import namespace="c9968551-9431-4fbf-96b0-f2441281689f"/>
    <xsd:import namespace="7b8fcb1b-b789-46a4-94cb-36d4758294c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68551-9431-4fbf-96b0-f244128168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fcb1b-b789-46a4-94cb-36d4758294c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c9968551-9431-4fbf-96b0-f2441281689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A6DF4C-86F1-4A49-9BB1-BD39E3D8A3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968551-9431-4fbf-96b0-f2441281689f"/>
    <ds:schemaRef ds:uri="7b8fcb1b-b789-46a4-94cb-36d4758294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E89500-D134-4766-8F38-ADEB5B809727}">
  <ds:schemaRefs>
    <ds:schemaRef ds:uri="7b8fcb1b-b789-46a4-94cb-36d4758294cd"/>
    <ds:schemaRef ds:uri="c9968551-9431-4fbf-96b0-f2441281689f"/>
    <ds:schemaRef ds:uri="http://schemas.microsoft.com/office/2006/documentManagement/types"/>
    <ds:schemaRef ds:uri="http://www.w3.org/XML/1998/namespace"/>
    <ds:schemaRef ds:uri="http://schemas.microsoft.com/office/infopath/2007/PartnerControls"/>
    <ds:schemaRef ds:uri="http://purl.org/dc/terms/"/>
    <ds:schemaRef ds:uri="http://purl.org/dc/elements/1.1/"/>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76FAC74-D93A-4D71-A771-8259A75DC2B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4980</TotalTime>
  <Words>2607</Words>
  <Application>Microsoft Office PowerPoint</Application>
  <PresentationFormat>On-screen Show (4:3)</PresentationFormat>
  <Paragraphs>216</Paragraphs>
  <Slides>21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Arial Narrow</vt:lpstr>
      <vt:lpstr>Calibri</vt:lpstr>
      <vt:lpstr>Cambria Math</vt:lpstr>
      <vt:lpstr>Courier New</vt:lpstr>
      <vt:lpstr>Segoe UI</vt:lpstr>
      <vt:lpstr>Wingdings</vt:lpstr>
      <vt:lpstr>Office Theme</vt:lpstr>
      <vt:lpstr>BRIEFING SESSION PRESENTATION</vt:lpstr>
      <vt:lpstr> RT55-1-2025: SUPPLY, DELIVERY, INSTALLATION, COMMISSIONING AND MAINTENANCE OF THERAPEUTIC REHABILITATION EQUIPMENT TO THE STATE FOR THE PERIOD SIXTY (60) MONTHS  </vt:lpstr>
      <vt:lpstr>RT55-1-2025: SUPPLY, DELIVERY, INSTALLATION, COMMISSIONING AND MAINTENANCE OF THERAPEUTIC REHABILITATION EQUIPMENT TO THE STATE FOR THE PERIOD SIXTY (60) MONTHS</vt:lpstr>
      <vt:lpstr>  RT55-1-2025: SUPPLY, DELIVERY, INSTALLATION, COMMISSIONING AND MAINTENANCE OF THERAPEUTIC REHABILITATION EQUIPMENT TO THE STATE FOR THE PERIOD SIXTY (60) MONTHS  4. Bid Timelines</vt:lpstr>
      <vt:lpstr>  RT55-1-2025: SUPPLY, DELIVERY, INSTALLATION, COMMISSIONING AND MAINTENANCE OF THERAPEUTIC REHABILITATION EQUIPMENT TO THE STATE FOR THE PERIOD SIXTY (60) MONTHS  5. How to Access bid document   </vt:lpstr>
      <vt:lpstr>RT55-1-2025: SUPPLY, DELIVERY, INSTALLATION, COMMISSIONING AND MAINTENANCE OF THERAPEUTIC REHABILITATION EQUIPMENT TO THE STATE FOR THE PERIOD SIXTY (60) MONTHS</vt:lpstr>
      <vt:lpstr>  RT55-1-2025: SUPPLY, DELIVERY, INSTALLATION, COMMISSIONING AND MAINTENANCE OF THERAPEUTIC REHABILITATION EQUIPMENT TO THE STATE FOR THE PERIOD SIXTY (60) MONTHS  </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lpstr>RT55-1-2025: SUPPLY, DELIVERY, INSTALLATION, COMMISSIONING AND MAINTENANCE OF THERAPEUTIC REHABILITATION EQUIPMENT TO THE STATE FOR THE PERIOD SIXTY (60) MONTHS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Thivhileli Matshinyatsimbi</cp:lastModifiedBy>
  <cp:revision>201</cp:revision>
  <dcterms:created xsi:type="dcterms:W3CDTF">2017-06-12T08:43:34Z</dcterms:created>
  <dcterms:modified xsi:type="dcterms:W3CDTF">2025-07-29T08:37:38Z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3c4247e-447d-4732-af29-2e529a4288f1_Enabled">
    <vt:lpwstr>true</vt:lpwstr>
  </property>
  <property fmtid="{D5CDD505-2E9C-101B-9397-08002B2CF9AE}" pid="3" name="MSIP_Label_93c4247e-447d-4732-af29-2e529a4288f1_SetDate">
    <vt:lpwstr>2022-09-21T11:37:54Z</vt:lpwstr>
  </property>
  <property fmtid="{D5CDD505-2E9C-101B-9397-08002B2CF9AE}" pid="4" name="MSIP_Label_93c4247e-447d-4732-af29-2e529a4288f1_Method">
    <vt:lpwstr>Standard</vt:lpwstr>
  </property>
  <property fmtid="{D5CDD505-2E9C-101B-9397-08002B2CF9AE}" pid="5" name="MSIP_Label_93c4247e-447d-4732-af29-2e529a4288f1_Name">
    <vt:lpwstr>93c4247e-447d-4732-af29-2e529a4288f1</vt:lpwstr>
  </property>
  <property fmtid="{D5CDD505-2E9C-101B-9397-08002B2CF9AE}" pid="6" name="MSIP_Label_93c4247e-447d-4732-af29-2e529a4288f1_SiteId">
    <vt:lpwstr>1a45348f-02b4-4f9a-a7a8-7786f6dd3245</vt:lpwstr>
  </property>
  <property fmtid="{D5CDD505-2E9C-101B-9397-08002B2CF9AE}" pid="7" name="MSIP_Label_93c4247e-447d-4732-af29-2e529a4288f1_ActionId">
    <vt:lpwstr>89c292c7-f524-40e4-927c-38cee35a4894</vt:lpwstr>
  </property>
  <property fmtid="{D5CDD505-2E9C-101B-9397-08002B2CF9AE}" pid="8" name="MSIP_Label_93c4247e-447d-4732-af29-2e529a4288f1_ContentBits">
    <vt:lpwstr>0</vt:lpwstr>
  </property>
  <property fmtid="{D5CDD505-2E9C-101B-9397-08002B2CF9AE}" pid="9" name="ContentTypeId">
    <vt:lpwstr>0x010100FF6272E51E1252499E50B09DFB414863</vt:lpwstr>
  </property>
</Properties>
</file>